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88"/>
  </p:notesMasterIdLst>
  <p:sldIdLst>
    <p:sldId id="256" r:id="rId5"/>
    <p:sldId id="396" r:id="rId6"/>
    <p:sldId id="398" r:id="rId7"/>
    <p:sldId id="281" r:id="rId8"/>
    <p:sldId id="282" r:id="rId9"/>
    <p:sldId id="346" r:id="rId10"/>
    <p:sldId id="283" r:id="rId11"/>
    <p:sldId id="286" r:id="rId12"/>
    <p:sldId id="287" r:id="rId13"/>
    <p:sldId id="345" r:id="rId14"/>
    <p:sldId id="288" r:id="rId15"/>
    <p:sldId id="289" r:id="rId16"/>
    <p:sldId id="290" r:id="rId17"/>
    <p:sldId id="352" r:id="rId18"/>
    <p:sldId id="292" r:id="rId19"/>
    <p:sldId id="293" r:id="rId20"/>
    <p:sldId id="296" r:id="rId21"/>
    <p:sldId id="377" r:id="rId22"/>
    <p:sldId id="378" r:id="rId23"/>
    <p:sldId id="379" r:id="rId24"/>
    <p:sldId id="380" r:id="rId25"/>
    <p:sldId id="381" r:id="rId26"/>
    <p:sldId id="382" r:id="rId27"/>
    <p:sldId id="299" r:id="rId28"/>
    <p:sldId id="383" r:id="rId29"/>
    <p:sldId id="300" r:id="rId30"/>
    <p:sldId id="301" r:id="rId31"/>
    <p:sldId id="302" r:id="rId32"/>
    <p:sldId id="373" r:id="rId33"/>
    <p:sldId id="304" r:id="rId34"/>
    <p:sldId id="384" r:id="rId35"/>
    <p:sldId id="393" r:id="rId36"/>
    <p:sldId id="394" r:id="rId37"/>
    <p:sldId id="395" r:id="rId38"/>
    <p:sldId id="387" r:id="rId39"/>
    <p:sldId id="388" r:id="rId40"/>
    <p:sldId id="389" r:id="rId41"/>
    <p:sldId id="390" r:id="rId42"/>
    <p:sldId id="391" r:id="rId43"/>
    <p:sldId id="305" r:id="rId44"/>
    <p:sldId id="363" r:id="rId45"/>
    <p:sldId id="364" r:id="rId46"/>
    <p:sldId id="365" r:id="rId47"/>
    <p:sldId id="366" r:id="rId48"/>
    <p:sldId id="376"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8" r:id="rId66"/>
    <p:sldId id="329" r:id="rId67"/>
    <p:sldId id="330" r:id="rId68"/>
    <p:sldId id="331" r:id="rId69"/>
    <p:sldId id="332" r:id="rId70"/>
    <p:sldId id="353" r:id="rId71"/>
    <p:sldId id="354" r:id="rId72"/>
    <p:sldId id="355" r:id="rId73"/>
    <p:sldId id="356" r:id="rId74"/>
    <p:sldId id="357" r:id="rId75"/>
    <p:sldId id="358" r:id="rId76"/>
    <p:sldId id="359" r:id="rId77"/>
    <p:sldId id="360" r:id="rId78"/>
    <p:sldId id="361" r:id="rId79"/>
    <p:sldId id="362" r:id="rId80"/>
    <p:sldId id="333" r:id="rId81"/>
    <p:sldId id="334" r:id="rId82"/>
    <p:sldId id="337" r:id="rId83"/>
    <p:sldId id="342" r:id="rId84"/>
    <p:sldId id="343" r:id="rId85"/>
    <p:sldId id="344" r:id="rId86"/>
    <p:sldId id="397"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91" autoAdjust="0"/>
  </p:normalViewPr>
  <p:slideViewPr>
    <p:cSldViewPr snapToGrid="0" snapToObjects="1" showGuides="1">
      <p:cViewPr varScale="1">
        <p:scale>
          <a:sx n="78" d="100"/>
          <a:sy n="78" d="100"/>
        </p:scale>
        <p:origin x="1764"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354BD6-DC59-4D54-AD05-8C4E23FDCFB7}" type="datetimeFigureOut">
              <a:rPr lang="en-US" smtClean="0"/>
              <a:pPr/>
              <a:t>2/24/2016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470B2-E44A-489D-8BFA-9333D0D1D4EE}" type="slidenum">
              <a:rPr lang="en-US" smtClean="0"/>
              <a:pPr/>
              <a:t>‹#›</a:t>
            </a:fld>
            <a:endParaRPr lang="en-US"/>
          </a:p>
        </p:txBody>
      </p:sp>
    </p:spTree>
    <p:extLst>
      <p:ext uri="{BB962C8B-B14F-4D97-AF65-F5344CB8AC3E}">
        <p14:creationId xmlns:p14="http://schemas.microsoft.com/office/powerpoint/2010/main" val="37889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91C34-DF44-4B5A-98F2-F9FE0675987D}" type="slidenum">
              <a:rPr lang="en-US" smtClean="0"/>
              <a:pPr/>
              <a:t>3</a:t>
            </a:fld>
            <a:endParaRPr lang="en-US" dirty="0"/>
          </a:p>
        </p:txBody>
      </p:sp>
    </p:spTree>
    <p:extLst>
      <p:ext uri="{BB962C8B-B14F-4D97-AF65-F5344CB8AC3E}">
        <p14:creationId xmlns:p14="http://schemas.microsoft.com/office/powerpoint/2010/main" val="356815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13</a:t>
            </a:fld>
            <a:endParaRPr lang="en-US" dirty="0"/>
          </a:p>
        </p:txBody>
      </p:sp>
    </p:spTree>
    <p:extLst>
      <p:ext uri="{BB962C8B-B14F-4D97-AF65-F5344CB8AC3E}">
        <p14:creationId xmlns:p14="http://schemas.microsoft.com/office/powerpoint/2010/main" val="329824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3FB2BD-9612-4642-A653-1D4DE637F129}" type="slidenum">
              <a:rPr lang="en-US" altLang="en-US"/>
              <a:pPr/>
              <a:t>14</a:t>
            </a:fld>
            <a:endParaRPr lang="en-US" alt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Extending the rating of the floor or sealing the safing slot is a mandatory requirement of all major codes.</a:t>
            </a:r>
          </a:p>
        </p:txBody>
      </p:sp>
    </p:spTree>
    <p:extLst>
      <p:ext uri="{BB962C8B-B14F-4D97-AF65-F5344CB8AC3E}">
        <p14:creationId xmlns:p14="http://schemas.microsoft.com/office/powerpoint/2010/main" val="2467777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15</a:t>
            </a:fld>
            <a:endParaRPr lang="en-US" dirty="0"/>
          </a:p>
        </p:txBody>
      </p:sp>
    </p:spTree>
    <p:extLst>
      <p:ext uri="{BB962C8B-B14F-4D97-AF65-F5344CB8AC3E}">
        <p14:creationId xmlns:p14="http://schemas.microsoft.com/office/powerpoint/2010/main" val="187939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16</a:t>
            </a:fld>
            <a:endParaRPr lang="en-US" dirty="0"/>
          </a:p>
        </p:txBody>
      </p:sp>
    </p:spTree>
    <p:extLst>
      <p:ext uri="{BB962C8B-B14F-4D97-AF65-F5344CB8AC3E}">
        <p14:creationId xmlns:p14="http://schemas.microsoft.com/office/powerpoint/2010/main" val="354848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17</a:t>
            </a:fld>
            <a:endParaRPr lang="en-US" dirty="0"/>
          </a:p>
        </p:txBody>
      </p:sp>
    </p:spTree>
    <p:extLst>
      <p:ext uri="{BB962C8B-B14F-4D97-AF65-F5344CB8AC3E}">
        <p14:creationId xmlns:p14="http://schemas.microsoft.com/office/powerpoint/2010/main" val="126604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B0D28C-8162-49E0-A5C8-3903D99F316C}" type="slidenum">
              <a:rPr lang="en-US" altLang="en-US"/>
              <a:pPr/>
              <a:t>18</a:t>
            </a:fld>
            <a:endParaRPr lang="en-US" alt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ltLang="en-US"/>
              <a:t>NOTES:</a:t>
            </a:r>
          </a:p>
          <a:p>
            <a:endParaRPr lang="en-US" altLang="en-US"/>
          </a:p>
          <a:p>
            <a:r>
              <a:rPr lang="en-US" altLang="en-US"/>
              <a:t>Here is an actual test assembly.</a:t>
            </a:r>
          </a:p>
        </p:txBody>
      </p:sp>
    </p:spTree>
    <p:extLst>
      <p:ext uri="{BB962C8B-B14F-4D97-AF65-F5344CB8AC3E}">
        <p14:creationId xmlns:p14="http://schemas.microsoft.com/office/powerpoint/2010/main" val="1630786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6A04A-A557-4E61-9A27-BA21C5B87DC2}" type="slidenum">
              <a:rPr lang="en-US" altLang="en-US"/>
              <a:pPr/>
              <a:t>19</a:t>
            </a:fld>
            <a:endParaRPr lang="en-US" alt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ltLang="en-US"/>
              <a:t>This is the interior view of the 2nd floor prior to the start of the test.</a:t>
            </a:r>
          </a:p>
          <a:p>
            <a:r>
              <a:rPr lang="en-US" altLang="en-US"/>
              <a:t>The brown line at the base of the wall is the thermocouple bundle (TCs) used to measure the temperature rise on the interior surfaces.  This rise is limited to 325 degrees above the ambient starting temperature.</a:t>
            </a:r>
          </a:p>
          <a:p>
            <a:r>
              <a:rPr lang="en-US" altLang="en-US"/>
              <a:t>The pale blue area between the TCs and the foil faced insulation is the joint area sprayed with AS200.</a:t>
            </a:r>
          </a:p>
        </p:txBody>
      </p:sp>
    </p:spTree>
    <p:extLst>
      <p:ext uri="{BB962C8B-B14F-4D97-AF65-F5344CB8AC3E}">
        <p14:creationId xmlns:p14="http://schemas.microsoft.com/office/powerpoint/2010/main" val="2593813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D9B26-31B0-4CCF-9457-EDB224AB7EB3}" type="slidenum">
              <a:rPr lang="en-US" altLang="en-US"/>
              <a:pPr/>
              <a:t>20</a:t>
            </a:fld>
            <a:endParaRPr lang="en-US" alt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en-US"/>
              <a:t>At the start of the test the interior burner is ignited.</a:t>
            </a:r>
          </a:p>
        </p:txBody>
      </p:sp>
    </p:spTree>
    <p:extLst>
      <p:ext uri="{BB962C8B-B14F-4D97-AF65-F5344CB8AC3E}">
        <p14:creationId xmlns:p14="http://schemas.microsoft.com/office/powerpoint/2010/main" val="2443764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94B9F-14B1-43C7-97DA-643240D9AA35}" type="slidenum">
              <a:rPr lang="en-US" altLang="en-US"/>
              <a:pPr/>
              <a:t>21</a:t>
            </a:fld>
            <a:endParaRPr lang="en-US" alt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ltLang="en-US"/>
              <a:t>Five minutes after the interior burner is lit, the exterior burner is ignited.</a:t>
            </a:r>
          </a:p>
        </p:txBody>
      </p:sp>
    </p:spTree>
    <p:extLst>
      <p:ext uri="{BB962C8B-B14F-4D97-AF65-F5344CB8AC3E}">
        <p14:creationId xmlns:p14="http://schemas.microsoft.com/office/powerpoint/2010/main" val="919473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816AE-F787-4C3C-9D4E-81FF87B350E0}" type="slidenum">
              <a:rPr lang="en-US" altLang="en-US"/>
              <a:pPr/>
              <a:t>22</a:t>
            </a:fld>
            <a:endParaRPr lang="en-US" alt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ltLang="en-US"/>
              <a:t>In this slide, flames begin to play up the exterior of the wall.</a:t>
            </a:r>
          </a:p>
        </p:txBody>
      </p:sp>
    </p:spTree>
    <p:extLst>
      <p:ext uri="{BB962C8B-B14F-4D97-AF65-F5344CB8AC3E}">
        <p14:creationId xmlns:p14="http://schemas.microsoft.com/office/powerpoint/2010/main" val="178852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4</a:t>
            </a:fld>
            <a:endParaRPr lang="en-US" dirty="0"/>
          </a:p>
        </p:txBody>
      </p:sp>
    </p:spTree>
    <p:extLst>
      <p:ext uri="{BB962C8B-B14F-4D97-AF65-F5344CB8AC3E}">
        <p14:creationId xmlns:p14="http://schemas.microsoft.com/office/powerpoint/2010/main" val="4086933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0D7600-8EFF-4520-9309-F3DFC223D6F8}" type="slidenum">
              <a:rPr lang="en-US" altLang="en-US"/>
              <a:pPr/>
              <a:t>23</a:t>
            </a:fld>
            <a:endParaRPr lang="en-US" alt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en-US"/>
              <a:t>At this point, damage to the wall’s aluminum framing structure is becoming obvious.  The transom (horizontal framing member) directly over the burner has melted away leaving the light gauge steel perimeter angle that we installed to keep the mineral wool curtain in place.</a:t>
            </a:r>
          </a:p>
        </p:txBody>
      </p:sp>
    </p:spTree>
    <p:extLst>
      <p:ext uri="{BB962C8B-B14F-4D97-AF65-F5344CB8AC3E}">
        <p14:creationId xmlns:p14="http://schemas.microsoft.com/office/powerpoint/2010/main" val="2916294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24</a:t>
            </a:fld>
            <a:endParaRPr lang="en-US" dirty="0"/>
          </a:p>
        </p:txBody>
      </p:sp>
    </p:spTree>
    <p:extLst>
      <p:ext uri="{BB962C8B-B14F-4D97-AF65-F5344CB8AC3E}">
        <p14:creationId xmlns:p14="http://schemas.microsoft.com/office/powerpoint/2010/main" val="82017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23EDB9-BA77-4A2C-8DD8-C9A0860E166C}" type="slidenum">
              <a:rPr lang="en-US" altLang="en-US"/>
              <a:pPr/>
              <a:t>25</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ltLang="en-US"/>
              <a:t>Notice the damage to the mullions (vertical framing supports).  This slide illustrates the value of mullion insulating covers.  Without them, the fire would have burned through into the interior.</a:t>
            </a:r>
          </a:p>
        </p:txBody>
      </p:sp>
    </p:spTree>
    <p:extLst>
      <p:ext uri="{BB962C8B-B14F-4D97-AF65-F5344CB8AC3E}">
        <p14:creationId xmlns:p14="http://schemas.microsoft.com/office/powerpoint/2010/main" val="173937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26</a:t>
            </a:fld>
            <a:endParaRPr lang="en-US" dirty="0"/>
          </a:p>
        </p:txBody>
      </p:sp>
    </p:spTree>
    <p:extLst>
      <p:ext uri="{BB962C8B-B14F-4D97-AF65-F5344CB8AC3E}">
        <p14:creationId xmlns:p14="http://schemas.microsoft.com/office/powerpoint/2010/main" val="21761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D0E37391-5BD1-4378-9851-AEA193ED50FE}" type="slidenum">
              <a:rPr lang="en-US" smtClean="0"/>
              <a:pPr/>
              <a:t>27</a:t>
            </a:fld>
            <a:endParaRPr lang="en-US" dirty="0"/>
          </a:p>
        </p:txBody>
      </p:sp>
    </p:spTree>
    <p:extLst>
      <p:ext uri="{BB962C8B-B14F-4D97-AF65-F5344CB8AC3E}">
        <p14:creationId xmlns:p14="http://schemas.microsoft.com/office/powerpoint/2010/main" val="2616567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28</a:t>
            </a:fld>
            <a:endParaRPr lang="en-US" dirty="0"/>
          </a:p>
        </p:txBody>
      </p:sp>
    </p:spTree>
    <p:extLst>
      <p:ext uri="{BB962C8B-B14F-4D97-AF65-F5344CB8AC3E}">
        <p14:creationId xmlns:p14="http://schemas.microsoft.com/office/powerpoint/2010/main" val="3553642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03689-6CB6-418F-B669-CFFB8CF9EB39}" type="slidenum">
              <a:rPr lang="en-US" altLang="en-US"/>
              <a:pPr/>
              <a:t>29</a:t>
            </a:fld>
            <a:endParaRPr lang="en-US" alt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57032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30</a:t>
            </a:fld>
            <a:endParaRPr lang="en-US" dirty="0"/>
          </a:p>
        </p:txBody>
      </p:sp>
    </p:spTree>
    <p:extLst>
      <p:ext uri="{BB962C8B-B14F-4D97-AF65-F5344CB8AC3E}">
        <p14:creationId xmlns:p14="http://schemas.microsoft.com/office/powerpoint/2010/main" val="4171752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A20FE-6A50-40D7-A45B-07A4E8025767}" type="slidenum">
              <a:rPr lang="en-US" altLang="en-US"/>
              <a:pPr/>
              <a:t>31</a:t>
            </a:fld>
            <a:endParaRPr lang="en-US" altLang="en-US"/>
          </a:p>
        </p:txBody>
      </p:sp>
      <p:sp>
        <p:nvSpPr>
          <p:cNvPr id="202754" name="Rectangle 1026"/>
          <p:cNvSpPr>
            <a:spLocks noGrp="1" noRot="1" noChangeAspect="1" noChangeArrowheads="1" noTextEdit="1"/>
          </p:cNvSpPr>
          <p:nvPr>
            <p:ph type="sldImg"/>
          </p:nvPr>
        </p:nvSpPr>
        <p:spPr>
          <a:ln/>
        </p:spPr>
      </p:sp>
      <p:sp>
        <p:nvSpPr>
          <p:cNvPr id="202755" name="Rectangle 1027"/>
          <p:cNvSpPr>
            <a:spLocks noGrp="1" noChangeArrowheads="1"/>
          </p:cNvSpPr>
          <p:nvPr>
            <p:ph type="body" idx="1"/>
          </p:nvPr>
        </p:nvSpPr>
        <p:spPr/>
        <p:txBody>
          <a:bodyPr/>
          <a:lstStyle/>
          <a:p>
            <a:r>
              <a:rPr lang="en-US" altLang="en-US"/>
              <a:t>At the end of the test as this picture shows… The framing has been severely damaged in the area right above the fire window.  The transom (horizontal framing member) directly above the window has melted away.  The support structure for the mineral wool insulation is intact however, and has kept the protective envelope in place.</a:t>
            </a:r>
          </a:p>
        </p:txBody>
      </p:sp>
    </p:spTree>
    <p:extLst>
      <p:ext uri="{BB962C8B-B14F-4D97-AF65-F5344CB8AC3E}">
        <p14:creationId xmlns:p14="http://schemas.microsoft.com/office/powerpoint/2010/main" val="3957593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Once again, stone wool should be specified because it can help meet performance characteristics and criteria for fire resistance, water resistance, sound resistance, thermal resistance, dimensional stability, and vapor permeability. </a:t>
            </a:r>
          </a:p>
          <a:p>
            <a:endParaRPr lang="en-US" smtClean="0">
              <a:latin typeface="Arial" pitchFamily="34" charset="0"/>
              <a:cs typeface="Arial"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31611" indent="-281388" eaLnBrk="0" hangingPunct="0">
              <a:defRPr>
                <a:solidFill>
                  <a:schemeClr val="tx1"/>
                </a:solidFill>
                <a:latin typeface="Arial" pitchFamily="34" charset="0"/>
                <a:cs typeface="Arial" pitchFamily="34" charset="0"/>
              </a:defRPr>
            </a:lvl2pPr>
            <a:lvl3pPr marL="1125555" indent="-225111" eaLnBrk="0" hangingPunct="0">
              <a:defRPr>
                <a:solidFill>
                  <a:schemeClr val="tx1"/>
                </a:solidFill>
                <a:latin typeface="Arial" pitchFamily="34" charset="0"/>
                <a:cs typeface="Arial" pitchFamily="34" charset="0"/>
              </a:defRPr>
            </a:lvl3pPr>
            <a:lvl4pPr marL="1575777" indent="-225111" eaLnBrk="0" hangingPunct="0">
              <a:defRPr>
                <a:solidFill>
                  <a:schemeClr val="tx1"/>
                </a:solidFill>
                <a:latin typeface="Arial" pitchFamily="34" charset="0"/>
                <a:cs typeface="Arial" pitchFamily="34" charset="0"/>
              </a:defRPr>
            </a:lvl4pPr>
            <a:lvl5pPr marL="2025999" indent="-225111" eaLnBrk="0" hangingPunct="0">
              <a:defRPr>
                <a:solidFill>
                  <a:schemeClr val="tx1"/>
                </a:solidFill>
                <a:latin typeface="Arial" pitchFamily="34" charset="0"/>
                <a:cs typeface="Arial" pitchFamily="34" charset="0"/>
              </a:defRPr>
            </a:lvl5pPr>
            <a:lvl6pPr marL="2476221" indent="-225111" eaLnBrk="0" fontAlgn="base" hangingPunct="0">
              <a:spcBef>
                <a:spcPct val="0"/>
              </a:spcBef>
              <a:spcAft>
                <a:spcPct val="0"/>
              </a:spcAft>
              <a:defRPr>
                <a:solidFill>
                  <a:schemeClr val="tx1"/>
                </a:solidFill>
                <a:latin typeface="Arial" pitchFamily="34" charset="0"/>
                <a:cs typeface="Arial" pitchFamily="34" charset="0"/>
              </a:defRPr>
            </a:lvl6pPr>
            <a:lvl7pPr marL="2926443" indent="-225111" eaLnBrk="0" fontAlgn="base" hangingPunct="0">
              <a:spcBef>
                <a:spcPct val="0"/>
              </a:spcBef>
              <a:spcAft>
                <a:spcPct val="0"/>
              </a:spcAft>
              <a:defRPr>
                <a:solidFill>
                  <a:schemeClr val="tx1"/>
                </a:solidFill>
                <a:latin typeface="Arial" pitchFamily="34" charset="0"/>
                <a:cs typeface="Arial" pitchFamily="34" charset="0"/>
              </a:defRPr>
            </a:lvl7pPr>
            <a:lvl8pPr marL="3376665" indent="-225111" eaLnBrk="0" fontAlgn="base" hangingPunct="0">
              <a:spcBef>
                <a:spcPct val="0"/>
              </a:spcBef>
              <a:spcAft>
                <a:spcPct val="0"/>
              </a:spcAft>
              <a:defRPr>
                <a:solidFill>
                  <a:schemeClr val="tx1"/>
                </a:solidFill>
                <a:latin typeface="Arial" pitchFamily="34" charset="0"/>
                <a:cs typeface="Arial" pitchFamily="34" charset="0"/>
              </a:defRPr>
            </a:lvl8pPr>
            <a:lvl9pPr marL="3826886" indent="-22511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8A7A76D-F5D9-430D-8DC3-FF41742EC149}"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246901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a:t>
            </a:fld>
            <a:endParaRPr lang="en-US" dirty="0"/>
          </a:p>
        </p:txBody>
      </p:sp>
    </p:spTree>
    <p:extLst>
      <p:ext uri="{BB962C8B-B14F-4D97-AF65-F5344CB8AC3E}">
        <p14:creationId xmlns:p14="http://schemas.microsoft.com/office/powerpoint/2010/main" val="323117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C18C3-09BE-4C52-BF4E-4CBF3F682E26}" type="slidenum">
              <a:rPr lang="en-US" altLang="en-US"/>
              <a:pPr/>
              <a:t>35</a:t>
            </a:fld>
            <a:endParaRPr lang="en-US" alt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ltLang="en-US"/>
              <a:t>Notes:</a:t>
            </a:r>
          </a:p>
          <a:p>
            <a:endParaRPr lang="en-US" altLang="en-US"/>
          </a:p>
        </p:txBody>
      </p:sp>
    </p:spTree>
    <p:extLst>
      <p:ext uri="{BB962C8B-B14F-4D97-AF65-F5344CB8AC3E}">
        <p14:creationId xmlns:p14="http://schemas.microsoft.com/office/powerpoint/2010/main" val="1554547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3667B9-E71D-437A-9993-3B65CAD015D3}" type="slidenum">
              <a:rPr lang="en-US" altLang="en-US"/>
              <a:pPr/>
              <a:t>36</a:t>
            </a:fld>
            <a:endParaRPr lang="en-US" alt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altLang="en-US"/>
              <a:t>Notes:</a:t>
            </a:r>
          </a:p>
          <a:p>
            <a:endParaRPr lang="en-US" altLang="en-US"/>
          </a:p>
          <a:p>
            <a:r>
              <a:rPr lang="en-US" altLang="en-US"/>
              <a:t>Why is sealing the joint so critical?</a:t>
            </a:r>
          </a:p>
          <a:p>
            <a:endParaRPr lang="en-US" altLang="en-US"/>
          </a:p>
          <a:p>
            <a:r>
              <a:rPr lang="en-US" altLang="en-US"/>
              <a:t>During a fire, the heated gasses and the products of combustion naturally rise.  This creates positive pressure at the ceiling line.  Thus the fire will attack this area first!</a:t>
            </a:r>
          </a:p>
          <a:p>
            <a:endParaRPr lang="en-US" altLang="en-US"/>
          </a:p>
          <a:p>
            <a:r>
              <a:rPr lang="en-US" altLang="en-US"/>
              <a:t>Where the fire starts away from this area, an improperly sealed joint becomes a path for smoke and toxic gasses to migrate throughout the building putting the occupants of higher floors at risk and potentially allowing expensive smoke damage to occur in otherwise unexposed areas. </a:t>
            </a:r>
          </a:p>
          <a:p>
            <a:r>
              <a:rPr lang="en-US" altLang="en-US"/>
              <a:t>The improperly sealed or unsealed joint also becomes a venting path for the fire. This can draw the fire towards the safing slot and towards the vulnerable non-rated curtainwall.</a:t>
            </a:r>
          </a:p>
        </p:txBody>
      </p:sp>
    </p:spTree>
    <p:extLst>
      <p:ext uri="{BB962C8B-B14F-4D97-AF65-F5344CB8AC3E}">
        <p14:creationId xmlns:p14="http://schemas.microsoft.com/office/powerpoint/2010/main" val="3633927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CB176-E8BF-422D-ADA8-8F7744ED683E}" type="slidenum">
              <a:rPr lang="en-US" altLang="en-US"/>
              <a:pPr/>
              <a:t>37</a:t>
            </a:fld>
            <a:endParaRPr lang="en-US"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ltLang="en-US"/>
              <a:t>Notes:</a:t>
            </a:r>
          </a:p>
          <a:p>
            <a:endParaRPr lang="en-US" altLang="en-US"/>
          </a:p>
          <a:p>
            <a:r>
              <a:rPr lang="en-US" altLang="en-US"/>
              <a:t>In the worst case, compartmentation is breached and the fire is allowed to spread vertically through the safing slot.</a:t>
            </a:r>
          </a:p>
        </p:txBody>
      </p:sp>
    </p:spTree>
    <p:extLst>
      <p:ext uri="{BB962C8B-B14F-4D97-AF65-F5344CB8AC3E}">
        <p14:creationId xmlns:p14="http://schemas.microsoft.com/office/powerpoint/2010/main" val="1721376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DC67C-6303-4094-9CCB-BE010FCBD236}" type="slidenum">
              <a:rPr lang="en-US" altLang="en-US"/>
              <a:pPr/>
              <a:t>38</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ltLang="en-US"/>
              <a:t>Notes:</a:t>
            </a:r>
          </a:p>
          <a:p>
            <a:endParaRPr lang="en-US" altLang="en-US"/>
          </a:p>
          <a:p>
            <a:r>
              <a:rPr lang="en-US" altLang="en-US"/>
              <a:t>As superheated gasses and the byproducts of combustion collect within the room, a flash over eventually ignites the entire room and the window glass will shatter allowing the flames to play out of the windows and up the exterior of the building.</a:t>
            </a:r>
          </a:p>
          <a:p>
            <a:endParaRPr lang="en-US" altLang="en-US"/>
          </a:p>
          <a:p>
            <a:r>
              <a:rPr lang="en-US" altLang="en-US"/>
              <a:t>The shattered windows provide oxygen to the fire.</a:t>
            </a:r>
          </a:p>
        </p:txBody>
      </p:sp>
    </p:spTree>
    <p:extLst>
      <p:ext uri="{BB962C8B-B14F-4D97-AF65-F5344CB8AC3E}">
        <p14:creationId xmlns:p14="http://schemas.microsoft.com/office/powerpoint/2010/main" val="4226932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A908E7-DF25-4A5D-8164-36DEE5FD04CC}" type="slidenum">
              <a:rPr lang="en-US" altLang="en-US"/>
              <a:pPr/>
              <a:t>39</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ltLang="en-US"/>
              <a:t>Notes:</a:t>
            </a:r>
          </a:p>
          <a:p>
            <a:endParaRPr lang="en-US" altLang="en-US"/>
          </a:p>
          <a:p>
            <a:r>
              <a:rPr lang="en-US" altLang="en-US"/>
              <a:t>The purpose of the Perimeter Fire Barrier System is to make sure that the safing slot remains sealed for the full duration of the floors rating and to maximize the performance of the non-rated wall..</a:t>
            </a:r>
          </a:p>
        </p:txBody>
      </p:sp>
    </p:spTree>
    <p:extLst>
      <p:ext uri="{BB962C8B-B14F-4D97-AF65-F5344CB8AC3E}">
        <p14:creationId xmlns:p14="http://schemas.microsoft.com/office/powerpoint/2010/main" val="1396097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D0E37391-5BD1-4378-9851-AEA193ED50FE}" type="slidenum">
              <a:rPr lang="en-US" smtClean="0"/>
              <a:pPr/>
              <a:t>40</a:t>
            </a:fld>
            <a:endParaRPr lang="en-US" dirty="0"/>
          </a:p>
        </p:txBody>
      </p:sp>
    </p:spTree>
    <p:extLst>
      <p:ext uri="{BB962C8B-B14F-4D97-AF65-F5344CB8AC3E}">
        <p14:creationId xmlns:p14="http://schemas.microsoft.com/office/powerpoint/2010/main" val="3815034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0FDE4-4196-4D87-B2F2-723B66F3A202}" type="slidenum">
              <a:rPr lang="en-US" altLang="en-US"/>
              <a:pPr/>
              <a:t>41</a:t>
            </a:fld>
            <a:endParaRPr lang="en-US" alt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ltLang="en-US"/>
              <a:t>Notes:</a:t>
            </a:r>
          </a:p>
          <a:p>
            <a:endParaRPr lang="en-US" altLang="en-US"/>
          </a:p>
        </p:txBody>
      </p:sp>
    </p:spTree>
    <p:extLst>
      <p:ext uri="{BB962C8B-B14F-4D97-AF65-F5344CB8AC3E}">
        <p14:creationId xmlns:p14="http://schemas.microsoft.com/office/powerpoint/2010/main" val="1849417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9A4B7-8099-45BD-AC06-0B5D7CAA7A0D}" type="slidenum">
              <a:rPr lang="en-US" altLang="en-US"/>
              <a:pPr/>
              <a:t>42</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altLang="en-US"/>
              <a:t>NOTES:</a:t>
            </a:r>
          </a:p>
          <a:p>
            <a:endParaRPr lang="en-US" altLang="en-US"/>
          </a:p>
          <a:p>
            <a:endParaRPr lang="en-US" altLang="en-US"/>
          </a:p>
          <a:p>
            <a:r>
              <a:rPr lang="en-US" altLang="en-US"/>
              <a:t>The fire is ignited within the burn room.</a:t>
            </a:r>
          </a:p>
          <a:p>
            <a:endParaRPr lang="en-US" altLang="en-US"/>
          </a:p>
          <a:p>
            <a:r>
              <a:rPr lang="en-US" altLang="en-US"/>
              <a:t>At 5 minutes, the exterior burner is ignited and begins to play up the exterior of the curtain wall assembly.</a:t>
            </a:r>
          </a:p>
        </p:txBody>
      </p:sp>
    </p:spTree>
    <p:extLst>
      <p:ext uri="{BB962C8B-B14F-4D97-AF65-F5344CB8AC3E}">
        <p14:creationId xmlns:p14="http://schemas.microsoft.com/office/powerpoint/2010/main" val="1775747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229D3-B05D-41B0-99BB-AC0E15089EE5}" type="slidenum">
              <a:rPr lang="en-US" altLang="en-US"/>
              <a:pPr/>
              <a:t>43</a:t>
            </a:fld>
            <a:endParaRPr lang="en-US" alt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Notes:</a:t>
            </a:r>
          </a:p>
          <a:p>
            <a:endParaRPr lang="en-US" altLang="en-US"/>
          </a:p>
          <a:p>
            <a:r>
              <a:rPr lang="en-US" altLang="en-US"/>
              <a:t>At this time, two laboratories are equipped Perimeter Fire barrier testing.  The not-for-profit Underwriters Laboratories in Northbrook, Il and a private commercial laboratory named Omega Point located outside of San Antonio, Texas.</a:t>
            </a:r>
          </a:p>
        </p:txBody>
      </p:sp>
    </p:spTree>
    <p:extLst>
      <p:ext uri="{BB962C8B-B14F-4D97-AF65-F5344CB8AC3E}">
        <p14:creationId xmlns:p14="http://schemas.microsoft.com/office/powerpoint/2010/main" val="3639809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EC5C1-1B9F-4BD0-9715-DBC920F35C95}" type="slidenum">
              <a:rPr lang="en-US" altLang="en-US"/>
              <a:pPr/>
              <a:t>44</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NOTES:</a:t>
            </a:r>
          </a:p>
          <a:p>
            <a:endParaRPr lang="en-US" altLang="en-US"/>
          </a:p>
          <a:p>
            <a:r>
              <a:rPr lang="en-US" altLang="en-US"/>
              <a:t>The UL test utilizes the ISMA (Intermediate Multi-Story Apparatus) and is a hybrid method based upon ICBO acceptance criteria and UL2079.</a:t>
            </a:r>
          </a:p>
          <a:p>
            <a:endParaRPr lang="en-US" altLang="en-US"/>
          </a:p>
          <a:p>
            <a:r>
              <a:rPr lang="en-US" altLang="en-US"/>
              <a:t>This test was developed as a method of testing the surface flammability of synthetic stucco (EIFS) walls.</a:t>
            </a:r>
          </a:p>
          <a:p>
            <a:endParaRPr lang="en-US" altLang="en-US"/>
          </a:p>
          <a:p>
            <a:r>
              <a:rPr lang="en-US" altLang="en-US"/>
              <a:t>UL2079 is not appropriate for testing these applications because it is a test for joints occurring between TWO RATED SURFACES.  The safing slot lies between a RATED FLOOR and a NON-RATED EXTERIOR WALL.  UL2079 also exposes only one side of the assembly to the fire.  The hybrid test attacks the assembly on two planes.</a:t>
            </a:r>
          </a:p>
          <a:p>
            <a:r>
              <a:rPr lang="en-US" altLang="en-US"/>
              <a:t>Hence F-W-D (floor to wall, dynamic) systems are not appropriate.</a:t>
            </a:r>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239407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2E63F-20E1-47BB-83AB-5BA11AF35BB3}" type="slidenum">
              <a:rPr lang="en-US" altLang="en-US"/>
              <a:pPr/>
              <a:t>6</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ltLang="en-US"/>
              <a:t>Notes:</a:t>
            </a:r>
          </a:p>
          <a:p>
            <a:endParaRPr lang="en-US" altLang="en-US"/>
          </a:p>
          <a:p>
            <a:r>
              <a:rPr lang="en-US" altLang="en-US"/>
              <a:t>All of these incidents represent well known incidents of fire where improper safing or the lack of safing was specifically identified as a cause for the spread of the fire.</a:t>
            </a:r>
          </a:p>
          <a:p>
            <a:endParaRPr lang="en-US" altLang="en-US"/>
          </a:p>
          <a:p>
            <a:r>
              <a:rPr lang="en-US" altLang="en-US"/>
              <a:t>One Meridian Plaza above should be discussed as an example of the liability aspects of not doing this work or doing it improperly.  THIS BUILDING STOOD VACANT FOR YEARS AFTER THE FIRE AS PART OF THE EVIDENCE  for the $350 million in law suits that were filed.</a:t>
            </a:r>
          </a:p>
          <a:p>
            <a:r>
              <a:rPr lang="en-US" altLang="en-US"/>
              <a:t>MGM Grand Las Vegas: Many people are unfamiliar with the events shown above.  Relate these incidents to the MGM Grand.  Even though curtain wall safing was not specifically listed, improper firestopping of all types was.  They’ll usually remember this fire.</a:t>
            </a:r>
          </a:p>
        </p:txBody>
      </p:sp>
    </p:spTree>
    <p:extLst>
      <p:ext uri="{BB962C8B-B14F-4D97-AF65-F5344CB8AC3E}">
        <p14:creationId xmlns:p14="http://schemas.microsoft.com/office/powerpoint/2010/main" val="1487479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5C2B2-D6A2-4274-B200-A7371C83BF4B}" type="slidenum">
              <a:rPr lang="en-US" altLang="en-US"/>
              <a:pPr/>
              <a:t>45</a:t>
            </a:fld>
            <a:endParaRPr lang="en-US" alt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altLang="en-US" dirty="0"/>
              <a:t>This interior photo taken after the test illustrates that the coating is intact. A slight gap is showing up against the spandrel insulation.  This is the toughest area to protect and would be the failure point if the test were to continue.  Having good </a:t>
            </a:r>
            <a:r>
              <a:rPr lang="en-US" altLang="en-US" dirty="0" err="1"/>
              <a:t>stiffback</a:t>
            </a:r>
            <a:r>
              <a:rPr lang="en-US" altLang="en-US" dirty="0"/>
              <a:t> support in this area has protected the gap and kept it closed for the full duration of the test.</a:t>
            </a:r>
          </a:p>
        </p:txBody>
      </p:sp>
    </p:spTree>
    <p:extLst>
      <p:ext uri="{BB962C8B-B14F-4D97-AF65-F5344CB8AC3E}">
        <p14:creationId xmlns:p14="http://schemas.microsoft.com/office/powerpoint/2010/main" val="2950223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46</a:t>
            </a:fld>
            <a:endParaRPr lang="en-US" dirty="0"/>
          </a:p>
        </p:txBody>
      </p:sp>
    </p:spTree>
    <p:extLst>
      <p:ext uri="{BB962C8B-B14F-4D97-AF65-F5344CB8AC3E}">
        <p14:creationId xmlns:p14="http://schemas.microsoft.com/office/powerpoint/2010/main" val="2987688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47</a:t>
            </a:fld>
            <a:endParaRPr lang="en-US" dirty="0"/>
          </a:p>
        </p:txBody>
      </p:sp>
    </p:spTree>
    <p:extLst>
      <p:ext uri="{BB962C8B-B14F-4D97-AF65-F5344CB8AC3E}">
        <p14:creationId xmlns:p14="http://schemas.microsoft.com/office/powerpoint/2010/main" val="580790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48</a:t>
            </a:fld>
            <a:endParaRPr lang="en-US" dirty="0"/>
          </a:p>
        </p:txBody>
      </p:sp>
    </p:spTree>
    <p:extLst>
      <p:ext uri="{BB962C8B-B14F-4D97-AF65-F5344CB8AC3E}">
        <p14:creationId xmlns:p14="http://schemas.microsoft.com/office/powerpoint/2010/main" val="1736232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49</a:t>
            </a:fld>
            <a:endParaRPr lang="en-US" dirty="0"/>
          </a:p>
        </p:txBody>
      </p:sp>
    </p:spTree>
    <p:extLst>
      <p:ext uri="{BB962C8B-B14F-4D97-AF65-F5344CB8AC3E}">
        <p14:creationId xmlns:p14="http://schemas.microsoft.com/office/powerpoint/2010/main" val="3413417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50</a:t>
            </a:fld>
            <a:endParaRPr lang="en-US" dirty="0"/>
          </a:p>
        </p:txBody>
      </p:sp>
    </p:spTree>
    <p:extLst>
      <p:ext uri="{BB962C8B-B14F-4D97-AF65-F5344CB8AC3E}">
        <p14:creationId xmlns:p14="http://schemas.microsoft.com/office/powerpoint/2010/main" val="3600801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51</a:t>
            </a:fld>
            <a:endParaRPr lang="en-US" dirty="0"/>
          </a:p>
        </p:txBody>
      </p:sp>
    </p:spTree>
    <p:extLst>
      <p:ext uri="{BB962C8B-B14F-4D97-AF65-F5344CB8AC3E}">
        <p14:creationId xmlns:p14="http://schemas.microsoft.com/office/powerpoint/2010/main" val="3943055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897301">
              <a:defRPr/>
            </a:pPr>
            <a:endParaRPr lang="en-US" dirty="0" smtClean="0"/>
          </a:p>
        </p:txBody>
      </p:sp>
      <p:sp>
        <p:nvSpPr>
          <p:cNvPr id="4" name="Slide Number Placeholder 3"/>
          <p:cNvSpPr>
            <a:spLocks noGrp="1"/>
          </p:cNvSpPr>
          <p:nvPr>
            <p:ph type="sldNum" sz="quarter" idx="10"/>
          </p:nvPr>
        </p:nvSpPr>
        <p:spPr/>
        <p:txBody>
          <a:bodyPr/>
          <a:lstStyle/>
          <a:p>
            <a:fld id="{D0E37391-5BD1-4378-9851-AEA193ED50FE}" type="slidenum">
              <a:rPr lang="en-US" smtClean="0"/>
              <a:pPr/>
              <a:t>52</a:t>
            </a:fld>
            <a:endParaRPr lang="en-US" dirty="0"/>
          </a:p>
        </p:txBody>
      </p:sp>
    </p:spTree>
    <p:extLst>
      <p:ext uri="{BB962C8B-B14F-4D97-AF65-F5344CB8AC3E}">
        <p14:creationId xmlns:p14="http://schemas.microsoft.com/office/powerpoint/2010/main" val="3759478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smtClean="0"/>
          </a:p>
        </p:txBody>
      </p:sp>
      <p:sp>
        <p:nvSpPr>
          <p:cNvPr id="4" name="Slide Number Placeholder 3"/>
          <p:cNvSpPr>
            <a:spLocks noGrp="1"/>
          </p:cNvSpPr>
          <p:nvPr>
            <p:ph type="sldNum" sz="quarter" idx="10"/>
          </p:nvPr>
        </p:nvSpPr>
        <p:spPr/>
        <p:txBody>
          <a:bodyPr/>
          <a:lstStyle/>
          <a:p>
            <a:fld id="{D0E37391-5BD1-4378-9851-AEA193ED50FE}" type="slidenum">
              <a:rPr lang="en-US" smtClean="0"/>
              <a:pPr/>
              <a:t>53</a:t>
            </a:fld>
            <a:endParaRPr lang="en-US" dirty="0"/>
          </a:p>
        </p:txBody>
      </p:sp>
    </p:spTree>
    <p:extLst>
      <p:ext uri="{BB962C8B-B14F-4D97-AF65-F5344CB8AC3E}">
        <p14:creationId xmlns:p14="http://schemas.microsoft.com/office/powerpoint/2010/main" val="2515787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54</a:t>
            </a:fld>
            <a:endParaRPr lang="en-US" dirty="0"/>
          </a:p>
        </p:txBody>
      </p:sp>
    </p:spTree>
    <p:extLst>
      <p:ext uri="{BB962C8B-B14F-4D97-AF65-F5344CB8AC3E}">
        <p14:creationId xmlns:p14="http://schemas.microsoft.com/office/powerpoint/2010/main" val="1427152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7</a:t>
            </a:fld>
            <a:endParaRPr lang="en-US" dirty="0"/>
          </a:p>
        </p:txBody>
      </p:sp>
    </p:spTree>
    <p:extLst>
      <p:ext uri="{BB962C8B-B14F-4D97-AF65-F5344CB8AC3E}">
        <p14:creationId xmlns:p14="http://schemas.microsoft.com/office/powerpoint/2010/main" val="2240732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55</a:t>
            </a:fld>
            <a:endParaRPr lang="en-US" dirty="0"/>
          </a:p>
        </p:txBody>
      </p:sp>
    </p:spTree>
    <p:extLst>
      <p:ext uri="{BB962C8B-B14F-4D97-AF65-F5344CB8AC3E}">
        <p14:creationId xmlns:p14="http://schemas.microsoft.com/office/powerpoint/2010/main" val="2165409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7441" indent="-227441"/>
            <a:endParaRPr lang="en-US" dirty="0" smtClean="0"/>
          </a:p>
        </p:txBody>
      </p:sp>
      <p:sp>
        <p:nvSpPr>
          <p:cNvPr id="4" name="Slide Number Placeholder 3"/>
          <p:cNvSpPr>
            <a:spLocks noGrp="1"/>
          </p:cNvSpPr>
          <p:nvPr>
            <p:ph type="sldNum" sz="quarter" idx="10"/>
          </p:nvPr>
        </p:nvSpPr>
        <p:spPr/>
        <p:txBody>
          <a:bodyPr/>
          <a:lstStyle/>
          <a:p>
            <a:fld id="{D0E37391-5BD1-4378-9851-AEA193ED50FE}" type="slidenum">
              <a:rPr lang="en-US" smtClean="0"/>
              <a:pPr/>
              <a:t>56</a:t>
            </a:fld>
            <a:endParaRPr lang="en-US" dirty="0"/>
          </a:p>
        </p:txBody>
      </p:sp>
    </p:spTree>
    <p:extLst>
      <p:ext uri="{BB962C8B-B14F-4D97-AF65-F5344CB8AC3E}">
        <p14:creationId xmlns:p14="http://schemas.microsoft.com/office/powerpoint/2010/main" val="2443125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57</a:t>
            </a:fld>
            <a:endParaRPr lang="en-US" dirty="0"/>
          </a:p>
        </p:txBody>
      </p:sp>
    </p:spTree>
    <p:extLst>
      <p:ext uri="{BB962C8B-B14F-4D97-AF65-F5344CB8AC3E}">
        <p14:creationId xmlns:p14="http://schemas.microsoft.com/office/powerpoint/2010/main" val="1858023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defTabSz="911322"/>
            <a:fld id="{86CB68FA-62FD-4488-B048-9E105F5A5ADC}" type="slidenum">
              <a:rPr lang="en-US" smtClean="0"/>
              <a:pPr defTabSz="911322"/>
              <a:t>58</a:t>
            </a:fld>
            <a:endParaRPr lang="en-US" dirty="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42629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59</a:t>
            </a:fld>
            <a:endParaRPr lang="en-US" dirty="0"/>
          </a:p>
        </p:txBody>
      </p:sp>
    </p:spTree>
    <p:extLst>
      <p:ext uri="{BB962C8B-B14F-4D97-AF65-F5344CB8AC3E}">
        <p14:creationId xmlns:p14="http://schemas.microsoft.com/office/powerpoint/2010/main" val="3640258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60</a:t>
            </a:fld>
            <a:endParaRPr lang="en-US" dirty="0"/>
          </a:p>
        </p:txBody>
      </p:sp>
    </p:spTree>
    <p:extLst>
      <p:ext uri="{BB962C8B-B14F-4D97-AF65-F5344CB8AC3E}">
        <p14:creationId xmlns:p14="http://schemas.microsoft.com/office/powerpoint/2010/main" val="4026802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61</a:t>
            </a:fld>
            <a:endParaRPr lang="en-US" dirty="0"/>
          </a:p>
        </p:txBody>
      </p:sp>
    </p:spTree>
    <p:extLst>
      <p:ext uri="{BB962C8B-B14F-4D97-AF65-F5344CB8AC3E}">
        <p14:creationId xmlns:p14="http://schemas.microsoft.com/office/powerpoint/2010/main" val="3968310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62</a:t>
            </a:fld>
            <a:endParaRPr lang="en-US" dirty="0"/>
          </a:p>
        </p:txBody>
      </p:sp>
    </p:spTree>
    <p:extLst>
      <p:ext uri="{BB962C8B-B14F-4D97-AF65-F5344CB8AC3E}">
        <p14:creationId xmlns:p14="http://schemas.microsoft.com/office/powerpoint/2010/main" val="4162417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63</a:t>
            </a:fld>
            <a:endParaRPr lang="en-US" dirty="0"/>
          </a:p>
        </p:txBody>
      </p:sp>
    </p:spTree>
    <p:extLst>
      <p:ext uri="{BB962C8B-B14F-4D97-AF65-F5344CB8AC3E}">
        <p14:creationId xmlns:p14="http://schemas.microsoft.com/office/powerpoint/2010/main" val="2100915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64</a:t>
            </a:fld>
            <a:endParaRPr lang="en-US" dirty="0"/>
          </a:p>
        </p:txBody>
      </p:sp>
    </p:spTree>
    <p:extLst>
      <p:ext uri="{BB962C8B-B14F-4D97-AF65-F5344CB8AC3E}">
        <p14:creationId xmlns:p14="http://schemas.microsoft.com/office/powerpoint/2010/main" val="268490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8</a:t>
            </a:fld>
            <a:endParaRPr lang="en-US" dirty="0"/>
          </a:p>
        </p:txBody>
      </p:sp>
    </p:spTree>
    <p:extLst>
      <p:ext uri="{BB962C8B-B14F-4D97-AF65-F5344CB8AC3E}">
        <p14:creationId xmlns:p14="http://schemas.microsoft.com/office/powerpoint/2010/main" val="4156328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65</a:t>
            </a:fld>
            <a:endParaRPr lang="en-US" dirty="0"/>
          </a:p>
        </p:txBody>
      </p:sp>
    </p:spTree>
    <p:extLst>
      <p:ext uri="{BB962C8B-B14F-4D97-AF65-F5344CB8AC3E}">
        <p14:creationId xmlns:p14="http://schemas.microsoft.com/office/powerpoint/2010/main" val="3382887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66</a:t>
            </a:fld>
            <a:endParaRPr lang="en-US" dirty="0"/>
          </a:p>
        </p:txBody>
      </p:sp>
    </p:spTree>
    <p:extLst>
      <p:ext uri="{BB962C8B-B14F-4D97-AF65-F5344CB8AC3E}">
        <p14:creationId xmlns:p14="http://schemas.microsoft.com/office/powerpoint/2010/main" val="632260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D45823-76B8-4482-880D-777695E8BE63}" type="slidenum">
              <a:rPr lang="en-US" altLang="en-US"/>
              <a:pPr/>
              <a:t>67</a:t>
            </a:fld>
            <a:endParaRPr lang="en-US" alt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pPr eaLnBrk="0" hangingPunct="0">
              <a:spcBef>
                <a:spcPct val="0"/>
              </a:spcBef>
            </a:pPr>
            <a:r>
              <a:rPr lang="en-US" altLang="en-US"/>
              <a:t>Let’s talk about leap frogging.</a:t>
            </a:r>
          </a:p>
        </p:txBody>
      </p:sp>
    </p:spTree>
    <p:extLst>
      <p:ext uri="{BB962C8B-B14F-4D97-AF65-F5344CB8AC3E}">
        <p14:creationId xmlns:p14="http://schemas.microsoft.com/office/powerpoint/2010/main" val="8254845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BD06-0622-40BE-B78B-D4013144FD60}" type="slidenum">
              <a:rPr lang="en-US" altLang="en-US"/>
              <a:pPr/>
              <a:t>68</a:t>
            </a:fld>
            <a:endParaRPr lang="en-US" alt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pPr eaLnBrk="0" hangingPunct="0">
              <a:spcBef>
                <a:spcPct val="0"/>
              </a:spcBef>
            </a:pPr>
            <a:r>
              <a:rPr lang="en-US" altLang="en-US"/>
              <a:t>Fire breaking out one window and back in through the windows on the floor above is referred to as leap frogging. </a:t>
            </a:r>
          </a:p>
          <a:p>
            <a:r>
              <a:rPr lang="en-US" altLang="en-US"/>
              <a:t>Leap Frogging CAN happen!</a:t>
            </a:r>
          </a:p>
          <a:p>
            <a:r>
              <a:rPr lang="en-US" altLang="en-US"/>
              <a:t>If it can happen… Why bother to protect the slot?</a:t>
            </a:r>
          </a:p>
          <a:p>
            <a:r>
              <a:rPr lang="en-US" altLang="en-US"/>
              <a:t>This is a question that we frequently hear.</a:t>
            </a:r>
          </a:p>
        </p:txBody>
      </p:sp>
    </p:spTree>
    <p:extLst>
      <p:ext uri="{BB962C8B-B14F-4D97-AF65-F5344CB8AC3E}">
        <p14:creationId xmlns:p14="http://schemas.microsoft.com/office/powerpoint/2010/main" val="1519474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60E989-4C34-469C-8260-3DAFB64818C4}" type="slidenum">
              <a:rPr lang="en-US" altLang="en-US"/>
              <a:pPr/>
              <a:t>69</a:t>
            </a:fld>
            <a:endParaRPr lang="en-US" alt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ltLang="en-US"/>
              <a:t>Sprinkler advocates claim that fire is not a big issue in a properly sprinklered building. In fact, the codes contain exceptions to spacing requirements where sprinklers are used.</a:t>
            </a:r>
          </a:p>
          <a:p>
            <a:endParaRPr lang="en-US" altLang="en-US"/>
          </a:p>
          <a:p>
            <a:r>
              <a:rPr lang="en-US" altLang="en-US"/>
              <a:t>Yes… Sprinklers are an exception but keep in mind… If Leap Frogging is a concern… Then the sprinklers have failed or have been ineffective at knocking down the fire! </a:t>
            </a:r>
          </a:p>
          <a:p>
            <a:endParaRPr lang="en-US" altLang="en-US"/>
          </a:p>
          <a:p>
            <a:r>
              <a:rPr lang="en-US" altLang="en-US"/>
              <a:t>At any rate, whether the building is sprinklered or not, THE SAFING SLOT MUST BE SEALED!</a:t>
            </a:r>
          </a:p>
        </p:txBody>
      </p:sp>
    </p:spTree>
    <p:extLst>
      <p:ext uri="{BB962C8B-B14F-4D97-AF65-F5344CB8AC3E}">
        <p14:creationId xmlns:p14="http://schemas.microsoft.com/office/powerpoint/2010/main" val="18309984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BBA504-526D-4DA2-9AED-46041A64EAFA}" type="slidenum">
              <a:rPr lang="en-US" altLang="en-US"/>
              <a:pPr/>
              <a:t>70</a:t>
            </a:fld>
            <a:endParaRPr lang="en-US" alt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ltLang="en-US"/>
              <a:t>Sprinkler advocates have been lobbying the codes to reduce safing requirements. They argue that in the event of a fire, the fire can simply go around the safing slot.</a:t>
            </a:r>
          </a:p>
        </p:txBody>
      </p:sp>
    </p:spTree>
    <p:extLst>
      <p:ext uri="{BB962C8B-B14F-4D97-AF65-F5344CB8AC3E}">
        <p14:creationId xmlns:p14="http://schemas.microsoft.com/office/powerpoint/2010/main" val="3838511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E106A5-AA3A-4A15-9EA9-5911F6193BE1}" type="slidenum">
              <a:rPr lang="en-US" altLang="en-US"/>
              <a:pPr/>
              <a:t>71</a:t>
            </a:fld>
            <a:endParaRPr lang="en-US" alt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altLang="en-US"/>
              <a:t>Leap Frogging CAN happen!  And obviously it can occur faster and easier as the window spacing is reduced. But a well designed Perimeter Fire Barrier System still offers a number of important advantages…</a:t>
            </a:r>
          </a:p>
        </p:txBody>
      </p:sp>
    </p:spTree>
    <p:extLst>
      <p:ext uri="{BB962C8B-B14F-4D97-AF65-F5344CB8AC3E}">
        <p14:creationId xmlns:p14="http://schemas.microsoft.com/office/powerpoint/2010/main" val="2219128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4F48F-F6B8-424E-8377-AEE184B0D9CB}" type="slidenum">
              <a:rPr lang="en-US" altLang="en-US"/>
              <a:pPr/>
              <a:t>72</a:t>
            </a:fld>
            <a:endParaRPr lang="en-US" alt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altLang="en-US"/>
              <a:t>Installing a properly designed Perimeter Fire barrier System maximizes the wall’s performance at any given window spacing.  A lot depends on the severity of the fire.  Experts argue both ways in regards to the severity of the ISMA test.  Some think it is too severe.  Others feel the opposite.  No matter which way… We know that we can improve wall performance with properly designed and installed systems and we think that is the true intent of the codes.</a:t>
            </a:r>
          </a:p>
        </p:txBody>
      </p:sp>
    </p:spTree>
    <p:extLst>
      <p:ext uri="{BB962C8B-B14F-4D97-AF65-F5344CB8AC3E}">
        <p14:creationId xmlns:p14="http://schemas.microsoft.com/office/powerpoint/2010/main" val="1542253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F2BD2-792E-4E9F-ADEE-93B02F7C2634}" type="slidenum">
              <a:rPr lang="en-US" altLang="en-US"/>
              <a:pPr/>
              <a:t>73</a:t>
            </a:fld>
            <a:endParaRPr lang="en-US" alt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altLang="en-US"/>
              <a:t>It wouldn’t do much good to seal the safing slot if the wall simply failed around it.  There are ways to extend the performance of the walls and our engineering and testing are helping to develop them! </a:t>
            </a:r>
          </a:p>
          <a:p>
            <a:endParaRPr lang="en-US" altLang="en-US"/>
          </a:p>
          <a:p>
            <a:r>
              <a:rPr lang="en-US" altLang="en-US"/>
              <a:t>Structurally, the non-rated wall is the obvious weak link.  However, we are finding that a well engineered system can afford added protection to the wall. </a:t>
            </a:r>
          </a:p>
          <a:p>
            <a:endParaRPr lang="en-US" altLang="en-US"/>
          </a:p>
          <a:p>
            <a:r>
              <a:rPr lang="en-US" altLang="en-US"/>
              <a:t>For example… Adding steel reinforcements keeps the mineral wool spandrel insulation in place and in many cases, prevents mullions from melting out beyond the floor line. This keeps windows and spandrel panels intact longer.</a:t>
            </a:r>
          </a:p>
          <a:p>
            <a:endParaRPr lang="en-US" altLang="en-US"/>
          </a:p>
          <a:p>
            <a:r>
              <a:rPr lang="en-US" altLang="en-US"/>
              <a:t>Proper location and protection of wall mounting brackets also helps to keep the wall in contact with the safing seal.</a:t>
            </a:r>
          </a:p>
        </p:txBody>
      </p:sp>
    </p:spTree>
    <p:extLst>
      <p:ext uri="{BB962C8B-B14F-4D97-AF65-F5344CB8AC3E}">
        <p14:creationId xmlns:p14="http://schemas.microsoft.com/office/powerpoint/2010/main" val="14939199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C9C926-9476-4311-9851-407FE6516524}" type="slidenum">
              <a:rPr lang="en-US" altLang="en-US"/>
              <a:pPr/>
              <a:t>74</a:t>
            </a:fld>
            <a:endParaRPr lang="en-US" alt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altLang="en-US"/>
              <a:t>In summary…</a:t>
            </a:r>
          </a:p>
          <a:p>
            <a:endParaRPr lang="en-US" altLang="en-US"/>
          </a:p>
          <a:p>
            <a:r>
              <a:rPr lang="en-US" altLang="en-US"/>
              <a:t>Proper sealing of the safing slot meets the code requirement in regards to extending the rating of the floor to the exterior wall.</a:t>
            </a:r>
          </a:p>
          <a:p>
            <a:endParaRPr lang="en-US" altLang="en-US"/>
          </a:p>
          <a:p>
            <a:r>
              <a:rPr lang="en-US" altLang="en-US"/>
              <a:t>Sealing of the safing slot also contains the fire at least until the fire breaks out of the windows.  Proper sealing also prevents the wall area from being attacked from both sides (internally and externally).</a:t>
            </a:r>
          </a:p>
          <a:p>
            <a:endParaRPr lang="en-US" altLang="en-US"/>
          </a:p>
          <a:p>
            <a:r>
              <a:rPr lang="en-US" altLang="en-US"/>
              <a:t>These systems are engineered to provide protection of critical structural elements.  The wall performs as well as it possibly could.</a:t>
            </a:r>
          </a:p>
        </p:txBody>
      </p:sp>
    </p:spTree>
    <p:extLst>
      <p:ext uri="{BB962C8B-B14F-4D97-AF65-F5344CB8AC3E}">
        <p14:creationId xmlns:p14="http://schemas.microsoft.com/office/powerpoint/2010/main" val="114978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9</a:t>
            </a:fld>
            <a:endParaRPr lang="en-US" dirty="0"/>
          </a:p>
        </p:txBody>
      </p:sp>
    </p:spTree>
    <p:extLst>
      <p:ext uri="{BB962C8B-B14F-4D97-AF65-F5344CB8AC3E}">
        <p14:creationId xmlns:p14="http://schemas.microsoft.com/office/powerpoint/2010/main" val="39391933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3B9D0-7D2D-447E-BEE8-E1250F48694E}" type="slidenum">
              <a:rPr lang="en-US" altLang="en-US"/>
              <a:pPr/>
              <a:t>75</a:t>
            </a:fld>
            <a:endParaRPr lang="en-US" alt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altLang="en-US"/>
              <a:t>In most fires, smoke is the big killer.  The spray membrane is simply a better and more reliable smoke sealing method than foil and caulk beads.  </a:t>
            </a:r>
          </a:p>
          <a:p>
            <a:endParaRPr lang="en-US" altLang="en-US"/>
          </a:p>
          <a:p>
            <a:r>
              <a:rPr lang="en-US" altLang="en-US"/>
              <a:t>Whether fire can leap frog through the glass or not… Maximizing protection should be the goal.  Even 5 minutes in an emergency situation has the potential to save lives.  We owe it to the occupants of buildings to give them as much time to safely evacuate as possible.</a:t>
            </a:r>
          </a:p>
          <a:p>
            <a:endParaRPr lang="en-US" altLang="en-US"/>
          </a:p>
          <a:p>
            <a:r>
              <a:rPr lang="en-US" altLang="en-US"/>
              <a:t>Sprinklers can and do fail.  Sometimes they are turned off for some reason.  In an earth quake, water may simply be unavailable.  Passive fire protection provides the back up and helps to save lives.</a:t>
            </a:r>
          </a:p>
        </p:txBody>
      </p:sp>
    </p:spTree>
    <p:extLst>
      <p:ext uri="{BB962C8B-B14F-4D97-AF65-F5344CB8AC3E}">
        <p14:creationId xmlns:p14="http://schemas.microsoft.com/office/powerpoint/2010/main" val="22616731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13954-5DA3-4248-83B6-7B7041F9226D}" type="slidenum">
              <a:rPr lang="en-US" altLang="en-US"/>
              <a:pPr/>
              <a:t>76</a:t>
            </a:fld>
            <a:endParaRPr lang="en-US" alt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n-US" altLang="en-US"/>
              <a:t>Using a Perimeter Fire Barrier System doesn’t really add to the cost.  An argument can be made that this type of sealing method actually makes the building tighter by providing the continuous membrane as well as a more uniform and continuous insulation envelope. </a:t>
            </a:r>
          </a:p>
        </p:txBody>
      </p:sp>
    </p:spTree>
    <p:extLst>
      <p:ext uri="{BB962C8B-B14F-4D97-AF65-F5344CB8AC3E}">
        <p14:creationId xmlns:p14="http://schemas.microsoft.com/office/powerpoint/2010/main" val="10108009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77</a:t>
            </a:fld>
            <a:endParaRPr lang="en-US" dirty="0"/>
          </a:p>
        </p:txBody>
      </p:sp>
    </p:spTree>
    <p:extLst>
      <p:ext uri="{BB962C8B-B14F-4D97-AF65-F5344CB8AC3E}">
        <p14:creationId xmlns:p14="http://schemas.microsoft.com/office/powerpoint/2010/main" val="1490501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78</a:t>
            </a:fld>
            <a:endParaRPr lang="en-US" dirty="0"/>
          </a:p>
        </p:txBody>
      </p:sp>
    </p:spTree>
    <p:extLst>
      <p:ext uri="{BB962C8B-B14F-4D97-AF65-F5344CB8AC3E}">
        <p14:creationId xmlns:p14="http://schemas.microsoft.com/office/powerpoint/2010/main" val="11187791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79</a:t>
            </a:fld>
            <a:endParaRPr lang="en-US" dirty="0"/>
          </a:p>
        </p:txBody>
      </p:sp>
    </p:spTree>
    <p:extLst>
      <p:ext uri="{BB962C8B-B14F-4D97-AF65-F5344CB8AC3E}">
        <p14:creationId xmlns:p14="http://schemas.microsoft.com/office/powerpoint/2010/main" val="1062215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80</a:t>
            </a:fld>
            <a:endParaRPr lang="en-US" dirty="0"/>
          </a:p>
        </p:txBody>
      </p:sp>
    </p:spTree>
    <p:extLst>
      <p:ext uri="{BB962C8B-B14F-4D97-AF65-F5344CB8AC3E}">
        <p14:creationId xmlns:p14="http://schemas.microsoft.com/office/powerpoint/2010/main" val="178730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11</a:t>
            </a:fld>
            <a:endParaRPr lang="en-US" dirty="0"/>
          </a:p>
        </p:txBody>
      </p:sp>
    </p:spTree>
    <p:extLst>
      <p:ext uri="{BB962C8B-B14F-4D97-AF65-F5344CB8AC3E}">
        <p14:creationId xmlns:p14="http://schemas.microsoft.com/office/powerpoint/2010/main" val="2714263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E37391-5BD1-4378-9851-AEA193ED50FE}" type="slidenum">
              <a:rPr lang="en-US" smtClean="0"/>
              <a:pPr/>
              <a:t>12</a:t>
            </a:fld>
            <a:endParaRPr lang="en-US" dirty="0"/>
          </a:p>
        </p:txBody>
      </p:sp>
    </p:spTree>
    <p:extLst>
      <p:ext uri="{BB962C8B-B14F-4D97-AF65-F5344CB8AC3E}">
        <p14:creationId xmlns:p14="http://schemas.microsoft.com/office/powerpoint/2010/main" val="7994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3852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359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2713" y="941388"/>
            <a:ext cx="1854200" cy="51482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00113" y="941388"/>
            <a:ext cx="5410200" cy="51482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45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38570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1209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2012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00113" y="1668463"/>
            <a:ext cx="3632200"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668463"/>
            <a:ext cx="3632200"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8096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2533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7380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268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9824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9561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946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9609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2713" y="941388"/>
            <a:ext cx="1854200" cy="51482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00113" y="941388"/>
            <a:ext cx="5410200" cy="51482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0086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4016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297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98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00113" y="1671638"/>
            <a:ext cx="3632200"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671638"/>
            <a:ext cx="3632200"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78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735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1809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64427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4963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6034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7635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2713" y="941388"/>
            <a:ext cx="1854200" cy="5151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00113" y="941388"/>
            <a:ext cx="5410200" cy="51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208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43D53-AD64-44A8-BA25-D0CE5AD1A0E4}"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43D53-AD64-44A8-BA25-D0CE5AD1A0E4}"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43D53-AD64-44A8-BA25-D0CE5AD1A0E4}"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43D53-AD64-44A8-BA25-D0CE5AD1A0E4}" type="datetimeFigureOut">
              <a:rPr lang="en-US" smtClean="0"/>
              <a:pPr/>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43D53-AD64-44A8-BA25-D0CE5AD1A0E4}" type="datetimeFigureOut">
              <a:rPr lang="en-US" smtClean="0"/>
              <a:pPr/>
              <a:t>2/24/2016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43D53-AD64-44A8-BA25-D0CE5AD1A0E4}" type="datetimeFigureOut">
              <a:rPr lang="en-US" smtClean="0"/>
              <a:pPr/>
              <a:t>2/24/2016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00113" y="1668463"/>
            <a:ext cx="3632200"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668463"/>
            <a:ext cx="3632200"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8564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43D53-AD64-44A8-BA25-D0CE5AD1A0E4}" type="datetimeFigureOut">
              <a:rPr lang="en-US" smtClean="0"/>
              <a:pPr/>
              <a:t>2/24/2016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43D53-AD64-44A8-BA25-D0CE5AD1A0E4}" type="datetimeFigureOut">
              <a:rPr lang="en-US" smtClean="0"/>
              <a:pPr/>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43D53-AD64-44A8-BA25-D0CE5AD1A0E4}" type="datetimeFigureOut">
              <a:rPr lang="en-US" smtClean="0"/>
              <a:pPr/>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43D53-AD64-44A8-BA25-D0CE5AD1A0E4}"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2"/>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43D53-AD64-44A8-BA25-D0CE5AD1A0E4}" type="datetimeFigureOut">
              <a:rPr lang="en-US" smtClean="0"/>
              <a:pPr/>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6302F-37F4-412E-9159-1D4F1E90EBE6}"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4" name="Content Placeholder 2"/>
          <p:cNvSpPr>
            <a:spLocks noGrp="1"/>
          </p:cNvSpPr>
          <p:nvPr>
            <p:ph idx="1"/>
          </p:nvPr>
        </p:nvSpPr>
        <p:spPr>
          <a:xfrm>
            <a:off x="457200" y="1600201"/>
            <a:ext cx="8229600" cy="402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4" name="Content Placeholder 2"/>
          <p:cNvSpPr>
            <a:spLocks noGrp="1"/>
          </p:cNvSpPr>
          <p:nvPr>
            <p:ph idx="1"/>
          </p:nvPr>
        </p:nvSpPr>
        <p:spPr>
          <a:xfrm>
            <a:off x="457200" y="1600201"/>
            <a:ext cx="8229600" cy="402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578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226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816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180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1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4.xml"/><Relationship Id="rId16"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8.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usWatermark"/>
          <p:cNvSpPr txBox="1"/>
          <p:nvPr userDrawn="1"/>
        </p:nvSpPr>
        <p:spPr>
          <a:xfrm rot="-2220000">
            <a:off x="0" y="3421379"/>
            <a:ext cx="9144000" cy="107722"/>
          </a:xfrm>
          <a:prstGeom prst="rect">
            <a:avLst/>
          </a:prstGeom>
          <a:noFill/>
        </p:spPr>
        <p:txBody>
          <a:bodyPr vert="horz" rtlCol="0">
            <a:spAutoFit/>
          </a:bodyPr>
          <a:lstStyle/>
          <a:p>
            <a:pPr algn="ctr"/>
            <a:endParaRPr lang="en-US" sz="100">
              <a:solidFill>
                <a:schemeClr val="bg2"/>
              </a:solidFill>
            </a:endParaRPr>
          </a:p>
        </p:txBody>
      </p:sp>
      <p:sp>
        <p:nvSpPr>
          <p:cNvPr id="19" name="Rectangle 18"/>
          <p:cNvSpPr/>
          <p:nvPr/>
        </p:nvSpPr>
        <p:spPr>
          <a:xfrm>
            <a:off x="468313" y="468313"/>
            <a:ext cx="8201025" cy="5921375"/>
          </a:xfrm>
          <a:prstGeom prst="rect">
            <a:avLst/>
          </a:prstGeom>
          <a:noFill/>
          <a:ln w="12700" cap="sq">
            <a:solidFill>
              <a:srgbClr val="E00023"/>
            </a:solidFill>
            <a:miter lim="800000"/>
          </a:ln>
        </p:spPr>
        <p:style>
          <a:lnRef idx="2">
            <a:schemeClr val="dk1"/>
          </a:lnRef>
          <a:fillRef idx="1">
            <a:schemeClr val="lt1"/>
          </a:fillRef>
          <a:effectRef idx="0">
            <a:schemeClr val="dk1"/>
          </a:effectRef>
          <a:fontRef idx="minor">
            <a:schemeClr val="dk1"/>
          </a:fontRef>
        </p:style>
        <p:txBody>
          <a:bodyPr anchor="ctr"/>
          <a:lstStyle/>
          <a:p>
            <a:pPr algn="ctr" defTabSz="914400"/>
            <a:endParaRPr lang="da-DK">
              <a:solidFill>
                <a:srgbClr val="000000"/>
              </a:solidFill>
            </a:endParaRPr>
          </a:p>
        </p:txBody>
      </p:sp>
      <p:sp>
        <p:nvSpPr>
          <p:cNvPr id="2051" name="Title Placeholder 1"/>
          <p:cNvSpPr>
            <a:spLocks noGrp="1"/>
          </p:cNvSpPr>
          <p:nvPr>
            <p:ph type="title"/>
          </p:nvPr>
        </p:nvSpPr>
        <p:spPr bwMode="auto">
          <a:xfrm>
            <a:off x="900113" y="762000"/>
            <a:ext cx="741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900113" y="1524000"/>
            <a:ext cx="741680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TextBox 23"/>
          <p:cNvSpPr txBox="1">
            <a:spLocks noChangeArrowheads="1"/>
          </p:cNvSpPr>
          <p:nvPr/>
        </p:nvSpPr>
        <p:spPr bwMode="auto">
          <a:xfrm>
            <a:off x="409575" y="115888"/>
            <a:ext cx="6327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endParaRPr lang="en-GB" sz="800">
              <a:solidFill>
                <a:srgbClr val="E00023"/>
              </a:solidFill>
            </a:endParaRPr>
          </a:p>
        </p:txBody>
      </p:sp>
      <p:sp>
        <p:nvSpPr>
          <p:cNvPr id="17" name="Rectangle 16"/>
          <p:cNvSpPr/>
          <p:nvPr/>
        </p:nvSpPr>
        <p:spPr>
          <a:xfrm>
            <a:off x="8434388" y="6137275"/>
            <a:ext cx="234950" cy="252413"/>
          </a:xfrm>
          <a:prstGeom prst="rect">
            <a:avLst/>
          </a:prstGeom>
          <a:solidFill>
            <a:srgbClr val="E00023"/>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endParaRPr>
          </a:p>
        </p:txBody>
      </p:sp>
      <p:sp>
        <p:nvSpPr>
          <p:cNvPr id="18" name="Slide Number Placeholder 20"/>
          <p:cNvSpPr txBox="1">
            <a:spLocks/>
          </p:cNvSpPr>
          <p:nvPr/>
        </p:nvSpPr>
        <p:spPr>
          <a:xfrm>
            <a:off x="8275638" y="6130925"/>
            <a:ext cx="549275" cy="365125"/>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fld id="{3331C7AA-0A40-4E91-8646-04DC8C0B1D7A}" type="slidenum">
              <a:rPr lang="en-US" sz="1000">
                <a:solidFill>
                  <a:srgbClr val="FFFFFF"/>
                </a:solidFill>
              </a:rPr>
              <a:pPr algn="ctr" defTabSz="914400" eaLnBrk="1" hangingPunct="1"/>
              <a:t>‹#›</a:t>
            </a:fld>
            <a:endParaRPr lang="en-US" sz="1000">
              <a:solidFill>
                <a:srgbClr val="FFFFFF"/>
              </a:solidFill>
            </a:endParaRPr>
          </a:p>
        </p:txBody>
      </p:sp>
      <p:pic>
        <p:nvPicPr>
          <p:cNvPr id="2056" name="Picture 22" descr="RW_tagline_red.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570663"/>
            <a:ext cx="1597025"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3550" y="6496050"/>
            <a:ext cx="8524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71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ts val="2800"/>
        </a:lnSpc>
        <a:spcBef>
          <a:spcPct val="0"/>
        </a:spcBef>
        <a:spcAft>
          <a:spcPct val="0"/>
        </a:spcAft>
        <a:defRPr sz="2400">
          <a:solidFill>
            <a:srgbClr val="E00023"/>
          </a:solidFill>
          <a:latin typeface="+mj-lt"/>
          <a:ea typeface="+mj-ea"/>
          <a:cs typeface="+mj-cs"/>
        </a:defRPr>
      </a:lvl1pPr>
      <a:lvl2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2pPr>
      <a:lvl3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3pPr>
      <a:lvl4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4pPr>
      <a:lvl5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5pPr>
      <a:lvl6pPr marL="4572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6pPr>
      <a:lvl7pPr marL="9144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7pPr>
      <a:lvl8pPr marL="13716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8pPr>
      <a:lvl9pPr marL="18288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9pPr>
    </p:titleStyle>
    <p:bodyStyle>
      <a:lvl1pPr marL="342900" indent="-342900" algn="l" rtl="0" eaLnBrk="1" fontAlgn="base" hangingPunct="1">
        <a:spcBef>
          <a:spcPct val="20000"/>
        </a:spcBef>
        <a:spcAft>
          <a:spcPct val="0"/>
        </a:spcAft>
        <a:buClr>
          <a:srgbClr val="E00022"/>
        </a:buClr>
        <a:buBlip>
          <a:blip r:embed="rId15"/>
        </a:buBlip>
        <a:defRPr sz="2000">
          <a:solidFill>
            <a:schemeClr val="tx1"/>
          </a:solidFill>
          <a:latin typeface="+mn-lt"/>
          <a:ea typeface="+mn-ea"/>
          <a:cs typeface="+mn-cs"/>
        </a:defRPr>
      </a:lvl1pPr>
      <a:lvl2pPr marL="742950" indent="-285750" algn="l" rtl="0" eaLnBrk="1" fontAlgn="base" hangingPunct="1">
        <a:spcBef>
          <a:spcPct val="20000"/>
        </a:spcBef>
        <a:spcAft>
          <a:spcPct val="0"/>
        </a:spcAft>
        <a:buClr>
          <a:srgbClr val="E00022"/>
        </a:buClr>
        <a:buBlip>
          <a:blip r:embed="rId15"/>
        </a:buBlip>
        <a:defRPr>
          <a:solidFill>
            <a:schemeClr val="tx1"/>
          </a:solidFill>
          <a:latin typeface="+mn-lt"/>
          <a:ea typeface="+mn-ea"/>
          <a:cs typeface="+mn-cs"/>
        </a:defRPr>
      </a:lvl2pPr>
      <a:lvl3pPr marL="1143000" indent="-228600" algn="l" rtl="0" eaLnBrk="1" fontAlgn="base" hangingPunct="1">
        <a:spcBef>
          <a:spcPct val="20000"/>
        </a:spcBef>
        <a:spcAft>
          <a:spcPct val="0"/>
        </a:spcAft>
        <a:buClr>
          <a:srgbClr val="E00022"/>
        </a:buClr>
        <a:buBlip>
          <a:blip r:embed="rId15"/>
        </a:buBlip>
        <a:defRPr sz="1600">
          <a:solidFill>
            <a:schemeClr val="tx1"/>
          </a:solidFill>
          <a:latin typeface="+mn-lt"/>
          <a:ea typeface="+mn-ea"/>
          <a:cs typeface="+mn-cs"/>
        </a:defRPr>
      </a:lvl3pPr>
      <a:lvl4pPr marL="1600200" indent="-228600" algn="l" rtl="0" eaLnBrk="1" fontAlgn="base" hangingPunct="1">
        <a:spcBef>
          <a:spcPct val="20000"/>
        </a:spcBef>
        <a:spcAft>
          <a:spcPct val="0"/>
        </a:spcAft>
        <a:buClr>
          <a:srgbClr val="E00022"/>
        </a:buClr>
        <a:buBlip>
          <a:blip r:embed="rId15"/>
        </a:buBlip>
        <a:defRPr sz="1200">
          <a:solidFill>
            <a:schemeClr val="tx1"/>
          </a:solidFill>
          <a:latin typeface="+mn-lt"/>
          <a:ea typeface="+mn-ea"/>
          <a:cs typeface="+mn-cs"/>
        </a:defRPr>
      </a:lvl4pPr>
      <a:lvl5pPr marL="2057400" indent="-228600" algn="l" rtl="0" eaLnBrk="1" fontAlgn="base" hangingPunct="1">
        <a:spcBef>
          <a:spcPct val="20000"/>
        </a:spcBef>
        <a:spcAft>
          <a:spcPct val="0"/>
        </a:spcAft>
        <a:buClr>
          <a:srgbClr val="E00022"/>
        </a:buClr>
        <a:buBlip>
          <a:blip r:embed="rId15"/>
        </a:buBlip>
        <a:defRPr sz="1200">
          <a:solidFill>
            <a:schemeClr val="tx1"/>
          </a:solidFill>
          <a:latin typeface="+mn-lt"/>
          <a:ea typeface="+mn-ea"/>
          <a:cs typeface="+mn-cs"/>
        </a:defRPr>
      </a:lvl5pPr>
      <a:lvl6pPr marL="25146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6pPr>
      <a:lvl7pPr marL="29718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7pPr>
      <a:lvl8pPr marL="34290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8pPr>
      <a:lvl9pPr marL="38862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468313" y="468313"/>
            <a:ext cx="8201025" cy="5921375"/>
          </a:xfrm>
          <a:prstGeom prst="rect">
            <a:avLst/>
          </a:prstGeom>
          <a:noFill/>
          <a:ln w="12700" cap="sq">
            <a:solidFill>
              <a:srgbClr val="E00023"/>
            </a:solidFill>
            <a:miter lim="800000"/>
          </a:ln>
        </p:spPr>
        <p:style>
          <a:lnRef idx="2">
            <a:schemeClr val="dk1"/>
          </a:lnRef>
          <a:fillRef idx="1">
            <a:schemeClr val="lt1"/>
          </a:fillRef>
          <a:effectRef idx="0">
            <a:schemeClr val="dk1"/>
          </a:effectRef>
          <a:fontRef idx="minor">
            <a:schemeClr val="dk1"/>
          </a:fontRef>
        </p:style>
        <p:txBody>
          <a:bodyPr anchor="ctr"/>
          <a:lstStyle/>
          <a:p>
            <a:pPr algn="ctr" defTabSz="914400"/>
            <a:endParaRPr lang="da-DK">
              <a:solidFill>
                <a:srgbClr val="000000"/>
              </a:solidFill>
            </a:endParaRPr>
          </a:p>
        </p:txBody>
      </p:sp>
      <p:sp>
        <p:nvSpPr>
          <p:cNvPr id="2051" name="Title Placeholder 1"/>
          <p:cNvSpPr>
            <a:spLocks noGrp="1"/>
          </p:cNvSpPr>
          <p:nvPr>
            <p:ph type="title"/>
          </p:nvPr>
        </p:nvSpPr>
        <p:spPr bwMode="auto">
          <a:xfrm>
            <a:off x="900113" y="762000"/>
            <a:ext cx="741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900113" y="1524000"/>
            <a:ext cx="741680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TextBox 23"/>
          <p:cNvSpPr txBox="1">
            <a:spLocks noChangeArrowheads="1"/>
          </p:cNvSpPr>
          <p:nvPr/>
        </p:nvSpPr>
        <p:spPr bwMode="auto">
          <a:xfrm>
            <a:off x="409575" y="115888"/>
            <a:ext cx="6327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endParaRPr lang="en-GB" sz="800">
              <a:solidFill>
                <a:srgbClr val="E00023"/>
              </a:solidFill>
            </a:endParaRPr>
          </a:p>
        </p:txBody>
      </p:sp>
      <p:sp>
        <p:nvSpPr>
          <p:cNvPr id="17" name="Rectangle 16"/>
          <p:cNvSpPr/>
          <p:nvPr/>
        </p:nvSpPr>
        <p:spPr>
          <a:xfrm>
            <a:off x="8434388" y="6137275"/>
            <a:ext cx="234950" cy="252413"/>
          </a:xfrm>
          <a:prstGeom prst="rect">
            <a:avLst/>
          </a:prstGeom>
          <a:solidFill>
            <a:srgbClr val="E00023"/>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endParaRPr>
          </a:p>
        </p:txBody>
      </p:sp>
      <p:sp>
        <p:nvSpPr>
          <p:cNvPr id="18" name="Slide Number Placeholder 20"/>
          <p:cNvSpPr txBox="1">
            <a:spLocks/>
          </p:cNvSpPr>
          <p:nvPr/>
        </p:nvSpPr>
        <p:spPr>
          <a:xfrm>
            <a:off x="8275638" y="6130925"/>
            <a:ext cx="549275" cy="365125"/>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fld id="{3331C7AA-0A40-4E91-8646-04DC8C0B1D7A}" type="slidenum">
              <a:rPr lang="en-US" sz="1000">
                <a:solidFill>
                  <a:srgbClr val="FFFFFF"/>
                </a:solidFill>
              </a:rPr>
              <a:pPr algn="ctr" defTabSz="914400" eaLnBrk="1" hangingPunct="1"/>
              <a:t>‹#›</a:t>
            </a:fld>
            <a:endParaRPr lang="en-US" sz="1000">
              <a:solidFill>
                <a:srgbClr val="FFFFFF"/>
              </a:solidFill>
            </a:endParaRPr>
          </a:p>
        </p:txBody>
      </p:sp>
      <p:pic>
        <p:nvPicPr>
          <p:cNvPr id="2056" name="Picture 22" descr="RW_tagline_red.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570663"/>
            <a:ext cx="1597025"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3550" y="6496050"/>
            <a:ext cx="8524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921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lnSpc>
          <a:spcPts val="2800"/>
        </a:lnSpc>
        <a:spcBef>
          <a:spcPct val="0"/>
        </a:spcBef>
        <a:spcAft>
          <a:spcPct val="0"/>
        </a:spcAft>
        <a:defRPr sz="2400">
          <a:solidFill>
            <a:srgbClr val="E00023"/>
          </a:solidFill>
          <a:latin typeface="+mj-lt"/>
          <a:ea typeface="+mj-ea"/>
          <a:cs typeface="+mj-cs"/>
        </a:defRPr>
      </a:lvl1pPr>
      <a:lvl2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2pPr>
      <a:lvl3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3pPr>
      <a:lvl4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4pPr>
      <a:lvl5pPr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5pPr>
      <a:lvl6pPr marL="4572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6pPr>
      <a:lvl7pPr marL="9144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7pPr>
      <a:lvl8pPr marL="13716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8pPr>
      <a:lvl9pPr marL="1828800" algn="l" rtl="0" eaLnBrk="1" fontAlgn="base" hangingPunct="1">
        <a:lnSpc>
          <a:spcPts val="2800"/>
        </a:lnSpc>
        <a:spcBef>
          <a:spcPct val="0"/>
        </a:spcBef>
        <a:spcAft>
          <a:spcPct val="0"/>
        </a:spcAft>
        <a:defRPr sz="2400">
          <a:solidFill>
            <a:srgbClr val="E00023"/>
          </a:solidFill>
          <a:latin typeface="Arial" charset="0"/>
          <a:ea typeface="Arial" charset="0"/>
          <a:cs typeface="Arial" charset="0"/>
        </a:defRPr>
      </a:lvl9pPr>
    </p:titleStyle>
    <p:bodyStyle>
      <a:lvl1pPr marL="342900" indent="-342900" algn="l" rtl="0" eaLnBrk="1" fontAlgn="base" hangingPunct="1">
        <a:spcBef>
          <a:spcPct val="20000"/>
        </a:spcBef>
        <a:spcAft>
          <a:spcPct val="0"/>
        </a:spcAft>
        <a:buClr>
          <a:srgbClr val="E00022"/>
        </a:buClr>
        <a:buBlip>
          <a:blip r:embed="rId15"/>
        </a:buBlip>
        <a:defRPr sz="2000">
          <a:solidFill>
            <a:schemeClr val="tx1"/>
          </a:solidFill>
          <a:latin typeface="+mn-lt"/>
          <a:ea typeface="+mn-ea"/>
          <a:cs typeface="+mn-cs"/>
        </a:defRPr>
      </a:lvl1pPr>
      <a:lvl2pPr marL="742950" indent="-285750" algn="l" rtl="0" eaLnBrk="1" fontAlgn="base" hangingPunct="1">
        <a:spcBef>
          <a:spcPct val="20000"/>
        </a:spcBef>
        <a:spcAft>
          <a:spcPct val="0"/>
        </a:spcAft>
        <a:buClr>
          <a:srgbClr val="E00022"/>
        </a:buClr>
        <a:buBlip>
          <a:blip r:embed="rId15"/>
        </a:buBlip>
        <a:defRPr>
          <a:solidFill>
            <a:schemeClr val="tx1"/>
          </a:solidFill>
          <a:latin typeface="+mn-lt"/>
          <a:ea typeface="+mn-ea"/>
          <a:cs typeface="+mn-cs"/>
        </a:defRPr>
      </a:lvl2pPr>
      <a:lvl3pPr marL="1143000" indent="-228600" algn="l" rtl="0" eaLnBrk="1" fontAlgn="base" hangingPunct="1">
        <a:spcBef>
          <a:spcPct val="20000"/>
        </a:spcBef>
        <a:spcAft>
          <a:spcPct val="0"/>
        </a:spcAft>
        <a:buClr>
          <a:srgbClr val="E00022"/>
        </a:buClr>
        <a:buBlip>
          <a:blip r:embed="rId15"/>
        </a:buBlip>
        <a:defRPr sz="1600">
          <a:solidFill>
            <a:schemeClr val="tx1"/>
          </a:solidFill>
          <a:latin typeface="+mn-lt"/>
          <a:ea typeface="+mn-ea"/>
          <a:cs typeface="+mn-cs"/>
        </a:defRPr>
      </a:lvl3pPr>
      <a:lvl4pPr marL="1600200" indent="-228600" algn="l" rtl="0" eaLnBrk="1" fontAlgn="base" hangingPunct="1">
        <a:spcBef>
          <a:spcPct val="20000"/>
        </a:spcBef>
        <a:spcAft>
          <a:spcPct val="0"/>
        </a:spcAft>
        <a:buClr>
          <a:srgbClr val="E00022"/>
        </a:buClr>
        <a:buBlip>
          <a:blip r:embed="rId15"/>
        </a:buBlip>
        <a:defRPr sz="1200">
          <a:solidFill>
            <a:schemeClr val="tx1"/>
          </a:solidFill>
          <a:latin typeface="+mn-lt"/>
          <a:ea typeface="+mn-ea"/>
          <a:cs typeface="+mn-cs"/>
        </a:defRPr>
      </a:lvl4pPr>
      <a:lvl5pPr marL="2057400" indent="-228600" algn="l" rtl="0" eaLnBrk="1" fontAlgn="base" hangingPunct="1">
        <a:spcBef>
          <a:spcPct val="20000"/>
        </a:spcBef>
        <a:spcAft>
          <a:spcPct val="0"/>
        </a:spcAft>
        <a:buClr>
          <a:srgbClr val="E00022"/>
        </a:buClr>
        <a:buBlip>
          <a:blip r:embed="rId15"/>
        </a:buBlip>
        <a:defRPr sz="1200">
          <a:solidFill>
            <a:schemeClr val="tx1"/>
          </a:solidFill>
          <a:latin typeface="+mn-lt"/>
          <a:ea typeface="+mn-ea"/>
          <a:cs typeface="+mn-cs"/>
        </a:defRPr>
      </a:lvl5pPr>
      <a:lvl6pPr marL="25146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6pPr>
      <a:lvl7pPr marL="29718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7pPr>
      <a:lvl8pPr marL="34290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8pPr>
      <a:lvl9pPr marL="3886200" indent="-228600" algn="l" rtl="0" eaLnBrk="1" fontAlgn="base" hangingPunct="1">
        <a:spcBef>
          <a:spcPct val="20000"/>
        </a:spcBef>
        <a:spcAft>
          <a:spcPct val="0"/>
        </a:spcAft>
        <a:buClr>
          <a:srgbClr val="E00022"/>
        </a:buClr>
        <a:buBlip>
          <a:blip r:embed="rId15"/>
        </a:buBlip>
        <a:defRPr sz="1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495300" y="485775"/>
            <a:ext cx="8181975" cy="5876925"/>
          </a:xfrm>
          <a:prstGeom prst="rect">
            <a:avLst/>
          </a:prstGeom>
          <a:solidFill>
            <a:srgbClr val="C8C8C8"/>
          </a:solidFill>
          <a:ln>
            <a:noFill/>
          </a:ln>
        </p:spPr>
        <p:style>
          <a:lnRef idx="2">
            <a:schemeClr val="dk1"/>
          </a:lnRef>
          <a:fillRef idx="1">
            <a:schemeClr val="lt1"/>
          </a:fillRef>
          <a:effectRef idx="0">
            <a:schemeClr val="dk1"/>
          </a:effectRef>
          <a:fontRef idx="minor">
            <a:schemeClr val="dk1"/>
          </a:fontRef>
        </p:style>
        <p:txBody>
          <a:bodyPr anchor="ctr"/>
          <a:lstStyle/>
          <a:p>
            <a:pPr algn="ctr" defTabSz="914400" fontAlgn="base">
              <a:spcBef>
                <a:spcPct val="0"/>
              </a:spcBef>
              <a:spcAft>
                <a:spcPct val="0"/>
              </a:spcAft>
              <a:defRPr/>
            </a:pPr>
            <a:endParaRPr lang="da-DK">
              <a:solidFill>
                <a:srgbClr val="000000"/>
              </a:solidFill>
            </a:endParaRPr>
          </a:p>
        </p:txBody>
      </p:sp>
      <p:sp>
        <p:nvSpPr>
          <p:cNvPr id="29" name="Rectangle 28"/>
          <p:cNvSpPr/>
          <p:nvPr/>
        </p:nvSpPr>
        <p:spPr>
          <a:xfrm>
            <a:off x="8420100" y="6084888"/>
            <a:ext cx="244475" cy="266700"/>
          </a:xfrm>
          <a:prstGeom prst="rect">
            <a:avLst/>
          </a:prstGeom>
          <a:solidFill>
            <a:srgbClr val="E00023"/>
          </a:solidFill>
          <a:ln>
            <a:solidFill>
              <a:srgbClr val="E0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CA">
              <a:solidFill>
                <a:srgbClr val="FFFFFF"/>
              </a:solidFill>
            </a:endParaRPr>
          </a:p>
        </p:txBody>
      </p:sp>
      <p:pic>
        <p:nvPicPr>
          <p:cNvPr id="5124" name="Picture 22" descr="RW_tagline_red.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96125" y="6562725"/>
            <a:ext cx="1597025"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3" descr="RW_red_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063" y="6559550"/>
            <a:ext cx="8255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lide Number Placeholder 20"/>
          <p:cNvSpPr txBox="1">
            <a:spLocks/>
          </p:cNvSpPr>
          <p:nvPr/>
        </p:nvSpPr>
        <p:spPr>
          <a:xfrm>
            <a:off x="8383588" y="6097588"/>
            <a:ext cx="549275" cy="365125"/>
          </a:xfrm>
          <a:prstGeom prst="rect">
            <a:avLst/>
          </a:prstGeom>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defRPr/>
            </a:pPr>
            <a:fld id="{D1A35FAD-FEC7-4E04-B70A-3E6E3E2BB2D0}" type="slidenum">
              <a:rPr lang="en-US" sz="1000">
                <a:solidFill>
                  <a:srgbClr val="FFFFFF"/>
                </a:solidFill>
              </a:rPr>
              <a:pPr defTabSz="914400" eaLnBrk="1" fontAlgn="base" hangingPunct="1">
                <a:spcBef>
                  <a:spcPct val="0"/>
                </a:spcBef>
                <a:spcAft>
                  <a:spcPct val="0"/>
                </a:spcAft>
                <a:defRPr/>
              </a:pPr>
              <a:t>‹#›</a:t>
            </a:fld>
            <a:endParaRPr lang="en-US" sz="1000">
              <a:solidFill>
                <a:srgbClr val="FFFFFF"/>
              </a:solidFill>
            </a:endParaRPr>
          </a:p>
        </p:txBody>
      </p:sp>
      <p:sp>
        <p:nvSpPr>
          <p:cNvPr id="9" name="Rectangle 8"/>
          <p:cNvSpPr/>
          <p:nvPr/>
        </p:nvSpPr>
        <p:spPr>
          <a:xfrm>
            <a:off x="0" y="0"/>
            <a:ext cx="9144000" cy="6858000"/>
          </a:xfrm>
          <a:prstGeom prst="rect">
            <a:avLst/>
          </a:prstGeom>
          <a:solidFill>
            <a:srgbClr val="E00023"/>
          </a:solidFill>
          <a:ln>
            <a:solidFill>
              <a:srgbClr val="E0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CA">
              <a:solidFill>
                <a:srgbClr val="FFFFFF"/>
              </a:solidFill>
            </a:endParaRPr>
          </a:p>
        </p:txBody>
      </p:sp>
      <p:pic>
        <p:nvPicPr>
          <p:cNvPr id="5128" name="Picture 9" descr="RW_tagline_white.png"/>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7077075" y="6570663"/>
            <a:ext cx="15986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itle Placeholder 1"/>
          <p:cNvSpPr>
            <a:spLocks noGrp="1"/>
          </p:cNvSpPr>
          <p:nvPr>
            <p:ph type="title"/>
          </p:nvPr>
        </p:nvSpPr>
        <p:spPr bwMode="auto">
          <a:xfrm>
            <a:off x="900113" y="941388"/>
            <a:ext cx="741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130" name="Text Placeholder 2"/>
          <p:cNvSpPr>
            <a:spLocks noGrp="1"/>
          </p:cNvSpPr>
          <p:nvPr>
            <p:ph type="body" idx="1"/>
          </p:nvPr>
        </p:nvSpPr>
        <p:spPr bwMode="auto">
          <a:xfrm>
            <a:off x="900113" y="1671638"/>
            <a:ext cx="7416800"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Rectangle 13"/>
          <p:cNvSpPr/>
          <p:nvPr/>
        </p:nvSpPr>
        <p:spPr>
          <a:xfrm>
            <a:off x="8434388" y="6137275"/>
            <a:ext cx="234950" cy="252413"/>
          </a:xfrm>
          <a:prstGeom prst="rect">
            <a:avLst/>
          </a:prstGeom>
          <a:solidFill>
            <a:srgbClr val="E00023"/>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CA">
              <a:solidFill>
                <a:srgbClr val="FFFFFF"/>
              </a:solidFill>
            </a:endParaRPr>
          </a:p>
        </p:txBody>
      </p:sp>
      <p:sp>
        <p:nvSpPr>
          <p:cNvPr id="15" name="Slide Number Placeholder 20"/>
          <p:cNvSpPr txBox="1">
            <a:spLocks/>
          </p:cNvSpPr>
          <p:nvPr/>
        </p:nvSpPr>
        <p:spPr>
          <a:xfrm>
            <a:off x="8275638" y="6130925"/>
            <a:ext cx="549275" cy="365125"/>
          </a:xfrm>
          <a:prstGeom prst="rect">
            <a:avLst/>
          </a:prstGeom>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defRPr/>
            </a:pPr>
            <a:fld id="{2346A75E-7AAF-4077-A879-E0F4ABA1BA54}" type="slidenum">
              <a:rPr lang="en-US" sz="1000">
                <a:solidFill>
                  <a:srgbClr val="FFFFFF"/>
                </a:solidFill>
              </a:rPr>
              <a:pPr algn="ctr" defTabSz="914400" eaLnBrk="1" fontAlgn="base" hangingPunct="1">
                <a:spcBef>
                  <a:spcPct val="0"/>
                </a:spcBef>
                <a:spcAft>
                  <a:spcPct val="0"/>
                </a:spcAft>
                <a:defRPr/>
              </a:pPr>
              <a:t>‹#›</a:t>
            </a:fld>
            <a:endParaRPr lang="en-US" sz="1000">
              <a:solidFill>
                <a:srgbClr val="FFFFFF"/>
              </a:solidFill>
            </a:endParaRPr>
          </a:p>
        </p:txBody>
      </p:sp>
      <p:pic>
        <p:nvPicPr>
          <p:cNvPr id="5133"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6725" y="6496050"/>
            <a:ext cx="8524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l="46132" t="63492" r="13840" b="18254"/>
          <a:stretch>
            <a:fillRect/>
          </a:stretch>
        </p:blipFill>
        <p:spPr bwMode="auto">
          <a:xfrm>
            <a:off x="76200" y="6246813"/>
            <a:ext cx="16732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4"/>
          <p:cNvPicPr>
            <a:picLocks noChangeAspect="1" noChangeArrowheads="1"/>
          </p:cNvPicPr>
          <p:nvPr userDrawn="1"/>
        </p:nvPicPr>
        <p:blipFill>
          <a:blip r:embed="rId17">
            <a:extLst>
              <a:ext uri="{28A0092B-C50C-407E-A947-70E740481C1C}">
                <a14:useLocalDpi xmlns:a14="http://schemas.microsoft.com/office/drawing/2010/main" val="0"/>
              </a:ext>
            </a:extLst>
          </a:blip>
          <a:srcRect l="46132" t="63492" r="13840" b="18254"/>
          <a:stretch>
            <a:fillRect/>
          </a:stretch>
        </p:blipFill>
        <p:spPr bwMode="auto">
          <a:xfrm>
            <a:off x="4859338" y="6448425"/>
            <a:ext cx="390366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594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rtl="0" eaLnBrk="0" fontAlgn="base" hangingPunct="0">
        <a:lnSpc>
          <a:spcPts val="2800"/>
        </a:lnSpc>
        <a:spcBef>
          <a:spcPct val="0"/>
        </a:spcBef>
        <a:spcAft>
          <a:spcPct val="0"/>
        </a:spcAft>
        <a:defRPr sz="2400">
          <a:solidFill>
            <a:srgbClr val="E00023"/>
          </a:solidFill>
          <a:latin typeface="+mj-lt"/>
          <a:ea typeface="+mj-ea"/>
          <a:cs typeface="+mj-cs"/>
        </a:defRPr>
      </a:lvl1pPr>
      <a:lvl2pPr algn="l" rtl="0" eaLnBrk="0" fontAlgn="base" hangingPunct="0">
        <a:lnSpc>
          <a:spcPts val="2800"/>
        </a:lnSpc>
        <a:spcBef>
          <a:spcPct val="0"/>
        </a:spcBef>
        <a:spcAft>
          <a:spcPct val="0"/>
        </a:spcAft>
        <a:defRPr sz="2400">
          <a:solidFill>
            <a:srgbClr val="E00023"/>
          </a:solidFill>
          <a:latin typeface="Arial" charset="0"/>
          <a:ea typeface="Arial" charset="0"/>
          <a:cs typeface="Arial" charset="0"/>
        </a:defRPr>
      </a:lvl2pPr>
      <a:lvl3pPr algn="l" rtl="0" eaLnBrk="0" fontAlgn="base" hangingPunct="0">
        <a:lnSpc>
          <a:spcPts val="2800"/>
        </a:lnSpc>
        <a:spcBef>
          <a:spcPct val="0"/>
        </a:spcBef>
        <a:spcAft>
          <a:spcPct val="0"/>
        </a:spcAft>
        <a:defRPr sz="2400">
          <a:solidFill>
            <a:srgbClr val="E00023"/>
          </a:solidFill>
          <a:latin typeface="Arial" charset="0"/>
          <a:ea typeface="Arial" charset="0"/>
          <a:cs typeface="Arial" charset="0"/>
        </a:defRPr>
      </a:lvl3pPr>
      <a:lvl4pPr algn="l" rtl="0" eaLnBrk="0" fontAlgn="base" hangingPunct="0">
        <a:lnSpc>
          <a:spcPts val="2800"/>
        </a:lnSpc>
        <a:spcBef>
          <a:spcPct val="0"/>
        </a:spcBef>
        <a:spcAft>
          <a:spcPct val="0"/>
        </a:spcAft>
        <a:defRPr sz="2400">
          <a:solidFill>
            <a:srgbClr val="E00023"/>
          </a:solidFill>
          <a:latin typeface="Arial" charset="0"/>
          <a:ea typeface="Arial" charset="0"/>
          <a:cs typeface="Arial" charset="0"/>
        </a:defRPr>
      </a:lvl4pPr>
      <a:lvl5pPr algn="l" rtl="0" eaLnBrk="0" fontAlgn="base" hangingPunct="0">
        <a:lnSpc>
          <a:spcPts val="2800"/>
        </a:lnSpc>
        <a:spcBef>
          <a:spcPct val="0"/>
        </a:spcBef>
        <a:spcAft>
          <a:spcPct val="0"/>
        </a:spcAft>
        <a:defRPr sz="2400">
          <a:solidFill>
            <a:srgbClr val="E00023"/>
          </a:solidFill>
          <a:latin typeface="Arial" charset="0"/>
          <a:ea typeface="Arial" charset="0"/>
          <a:cs typeface="Arial" charset="0"/>
        </a:defRPr>
      </a:lvl5pPr>
      <a:lvl6pPr marL="457200" algn="l" rtl="0" fontAlgn="base">
        <a:lnSpc>
          <a:spcPts val="2800"/>
        </a:lnSpc>
        <a:spcBef>
          <a:spcPct val="0"/>
        </a:spcBef>
        <a:spcAft>
          <a:spcPct val="0"/>
        </a:spcAft>
        <a:defRPr sz="2400">
          <a:solidFill>
            <a:srgbClr val="E00023"/>
          </a:solidFill>
          <a:latin typeface="Arial" charset="0"/>
          <a:ea typeface="Arial" charset="0"/>
          <a:cs typeface="Arial" charset="0"/>
        </a:defRPr>
      </a:lvl6pPr>
      <a:lvl7pPr marL="914400" algn="l" rtl="0" fontAlgn="base">
        <a:lnSpc>
          <a:spcPts val="2800"/>
        </a:lnSpc>
        <a:spcBef>
          <a:spcPct val="0"/>
        </a:spcBef>
        <a:spcAft>
          <a:spcPct val="0"/>
        </a:spcAft>
        <a:defRPr sz="2400">
          <a:solidFill>
            <a:srgbClr val="E00023"/>
          </a:solidFill>
          <a:latin typeface="Arial" charset="0"/>
          <a:ea typeface="Arial" charset="0"/>
          <a:cs typeface="Arial" charset="0"/>
        </a:defRPr>
      </a:lvl7pPr>
      <a:lvl8pPr marL="1371600" algn="l" rtl="0" fontAlgn="base">
        <a:lnSpc>
          <a:spcPts val="2800"/>
        </a:lnSpc>
        <a:spcBef>
          <a:spcPct val="0"/>
        </a:spcBef>
        <a:spcAft>
          <a:spcPct val="0"/>
        </a:spcAft>
        <a:defRPr sz="2400">
          <a:solidFill>
            <a:srgbClr val="E00023"/>
          </a:solidFill>
          <a:latin typeface="Arial" charset="0"/>
          <a:ea typeface="Arial" charset="0"/>
          <a:cs typeface="Arial" charset="0"/>
        </a:defRPr>
      </a:lvl8pPr>
      <a:lvl9pPr marL="1828800" algn="l" rtl="0" fontAlgn="base">
        <a:lnSpc>
          <a:spcPts val="2800"/>
        </a:lnSpc>
        <a:spcBef>
          <a:spcPct val="0"/>
        </a:spcBef>
        <a:spcAft>
          <a:spcPct val="0"/>
        </a:spcAft>
        <a:defRPr sz="2400">
          <a:solidFill>
            <a:srgbClr val="E00023"/>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rgbClr val="E00022"/>
        </a:buClr>
        <a:buBlip>
          <a:blip r:embed="rId18"/>
        </a:buBlip>
        <a:defRPr sz="1400">
          <a:solidFill>
            <a:schemeClr val="tx1"/>
          </a:solidFill>
          <a:latin typeface="+mn-lt"/>
          <a:ea typeface="+mn-ea"/>
          <a:cs typeface="+mn-cs"/>
        </a:defRPr>
      </a:lvl1pPr>
      <a:lvl2pPr marL="742950" indent="-285750" algn="l" rtl="0" eaLnBrk="0" fontAlgn="base" hangingPunct="0">
        <a:spcBef>
          <a:spcPct val="20000"/>
        </a:spcBef>
        <a:spcAft>
          <a:spcPct val="0"/>
        </a:spcAft>
        <a:buClr>
          <a:srgbClr val="E00022"/>
        </a:buClr>
        <a:buBlip>
          <a:blip r:embed="rId18"/>
        </a:buBlip>
        <a:defRPr sz="1200">
          <a:solidFill>
            <a:schemeClr val="tx1"/>
          </a:solidFill>
          <a:latin typeface="+mn-lt"/>
          <a:ea typeface="+mn-ea"/>
          <a:cs typeface="+mn-cs"/>
        </a:defRPr>
      </a:lvl2pPr>
      <a:lvl3pPr marL="1143000" indent="-228600" algn="l" rtl="0" eaLnBrk="0" fontAlgn="base" hangingPunct="0">
        <a:spcBef>
          <a:spcPct val="20000"/>
        </a:spcBef>
        <a:spcAft>
          <a:spcPct val="0"/>
        </a:spcAft>
        <a:buClr>
          <a:srgbClr val="E00022"/>
        </a:buClr>
        <a:buBlip>
          <a:blip r:embed="rId18"/>
        </a:buBlip>
        <a:defRPr sz="1100">
          <a:solidFill>
            <a:schemeClr val="tx1"/>
          </a:solidFill>
          <a:latin typeface="+mn-lt"/>
          <a:ea typeface="+mn-ea"/>
          <a:cs typeface="+mn-cs"/>
        </a:defRPr>
      </a:lvl3pPr>
      <a:lvl4pPr marL="1600200" indent="-228600" algn="l" rtl="0" eaLnBrk="0" fontAlgn="base" hangingPunct="0">
        <a:spcBef>
          <a:spcPct val="20000"/>
        </a:spcBef>
        <a:spcAft>
          <a:spcPct val="0"/>
        </a:spcAft>
        <a:buClr>
          <a:srgbClr val="E00022"/>
        </a:buClr>
        <a:buBlip>
          <a:blip r:embed="rId18"/>
        </a:buBlip>
        <a:defRPr sz="1000">
          <a:solidFill>
            <a:schemeClr val="tx1"/>
          </a:solidFill>
          <a:latin typeface="+mn-lt"/>
          <a:ea typeface="+mn-ea"/>
          <a:cs typeface="+mn-cs"/>
        </a:defRPr>
      </a:lvl4pPr>
      <a:lvl5pPr marL="2057400" indent="-228600" algn="l" rtl="0" eaLnBrk="0" fontAlgn="base" hangingPunct="0">
        <a:spcBef>
          <a:spcPct val="20000"/>
        </a:spcBef>
        <a:spcAft>
          <a:spcPct val="0"/>
        </a:spcAft>
        <a:buClr>
          <a:srgbClr val="E00022"/>
        </a:buClr>
        <a:buBlip>
          <a:blip r:embed="rId18"/>
        </a:buBlip>
        <a:defRPr sz="1000">
          <a:solidFill>
            <a:schemeClr val="tx1"/>
          </a:solidFill>
          <a:latin typeface="+mn-lt"/>
          <a:ea typeface="+mn-ea"/>
          <a:cs typeface="+mn-cs"/>
        </a:defRPr>
      </a:lvl5pPr>
      <a:lvl6pPr marL="2514600" indent="-228600" algn="l" rtl="0" fontAlgn="base">
        <a:spcBef>
          <a:spcPct val="20000"/>
        </a:spcBef>
        <a:spcAft>
          <a:spcPct val="0"/>
        </a:spcAft>
        <a:buClr>
          <a:srgbClr val="E00022"/>
        </a:buClr>
        <a:buBlip>
          <a:blip r:embed="rId18"/>
        </a:buBlip>
        <a:defRPr sz="1000">
          <a:solidFill>
            <a:schemeClr val="tx1"/>
          </a:solidFill>
          <a:latin typeface="+mn-lt"/>
          <a:ea typeface="+mn-ea"/>
          <a:cs typeface="+mn-cs"/>
        </a:defRPr>
      </a:lvl6pPr>
      <a:lvl7pPr marL="2971800" indent="-228600" algn="l" rtl="0" fontAlgn="base">
        <a:spcBef>
          <a:spcPct val="20000"/>
        </a:spcBef>
        <a:spcAft>
          <a:spcPct val="0"/>
        </a:spcAft>
        <a:buClr>
          <a:srgbClr val="E00022"/>
        </a:buClr>
        <a:buBlip>
          <a:blip r:embed="rId18"/>
        </a:buBlip>
        <a:defRPr sz="1000">
          <a:solidFill>
            <a:schemeClr val="tx1"/>
          </a:solidFill>
          <a:latin typeface="+mn-lt"/>
          <a:ea typeface="+mn-ea"/>
          <a:cs typeface="+mn-cs"/>
        </a:defRPr>
      </a:lvl7pPr>
      <a:lvl8pPr marL="3429000" indent="-228600" algn="l" rtl="0" fontAlgn="base">
        <a:spcBef>
          <a:spcPct val="20000"/>
        </a:spcBef>
        <a:spcAft>
          <a:spcPct val="0"/>
        </a:spcAft>
        <a:buClr>
          <a:srgbClr val="E00022"/>
        </a:buClr>
        <a:buBlip>
          <a:blip r:embed="rId18"/>
        </a:buBlip>
        <a:defRPr sz="1000">
          <a:solidFill>
            <a:schemeClr val="tx1"/>
          </a:solidFill>
          <a:latin typeface="+mn-lt"/>
          <a:ea typeface="+mn-ea"/>
          <a:cs typeface="+mn-cs"/>
        </a:defRPr>
      </a:lvl8pPr>
      <a:lvl9pPr marL="3886200" indent="-228600" algn="l" rtl="0" fontAlgn="base">
        <a:spcBef>
          <a:spcPct val="20000"/>
        </a:spcBef>
        <a:spcAft>
          <a:spcPct val="0"/>
        </a:spcAft>
        <a:buClr>
          <a:srgbClr val="E00022"/>
        </a:buClr>
        <a:buBlip>
          <a:blip r:embed="rId18"/>
        </a:buBlip>
        <a:defRPr sz="1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usWatermark"/>
          <p:cNvSpPr txBox="1"/>
          <p:nvPr/>
        </p:nvSpPr>
        <p:spPr>
          <a:xfrm rot="-2220000">
            <a:off x="0" y="3421379"/>
            <a:ext cx="9144000" cy="107722"/>
          </a:xfrm>
          <a:prstGeom prst="rect">
            <a:avLst/>
          </a:prstGeom>
          <a:noFill/>
        </p:spPr>
        <p:txBody>
          <a:bodyPr vert="horz" rtlCol="0">
            <a:spAutoFit/>
          </a:bodyPr>
          <a:lstStyle/>
          <a:p>
            <a:pPr algn="ctr"/>
            <a:endParaRPr lang="en-US" sz="100">
              <a:solidFill>
                <a:schemeClr val="bg2"/>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43D53-AD64-44A8-BA25-D0CE5AD1A0E4}" type="datetimeFigureOut">
              <a:rPr lang="en-US" smtClean="0"/>
              <a:pPr/>
              <a:t>2/24/2016</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6302F-37F4-412E-9159-1D4F1E90EBE6}" type="slidenum">
              <a:rPr lang="en-US" smtClean="0"/>
              <a:pPr/>
              <a:t>‹#›</a:t>
            </a:fld>
            <a:endParaRPr lang="en-US"/>
          </a:p>
        </p:txBody>
      </p:sp>
      <p:sp>
        <p:nvSpPr>
          <p:cNvPr id="8" name="TitusWatermark"/>
          <p:cNvSpPr txBox="1"/>
          <p:nvPr userDrawn="1"/>
        </p:nvSpPr>
        <p:spPr>
          <a:xfrm rot="-2220000">
            <a:off x="0" y="3421379"/>
            <a:ext cx="9144000" cy="107722"/>
          </a:xfrm>
          <a:prstGeom prst="rect">
            <a:avLst/>
          </a:prstGeom>
          <a:noFill/>
        </p:spPr>
        <p:txBody>
          <a:bodyPr vert="horz" rtlCol="0">
            <a:spAutoFit/>
          </a:bodyPr>
          <a:lstStyle/>
          <a:p>
            <a:pPr algn="ctr"/>
            <a:endParaRPr lang="en-US" sz="100">
              <a:solidFill>
                <a:schemeClr val="bg2"/>
              </a:solidFill>
            </a:endParaRPr>
          </a:p>
        </p:txBody>
      </p:sp>
      <p:pic>
        <p:nvPicPr>
          <p:cNvPr id="9" name="Picture 1" descr="masthead.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a:xfrm>
            <a:off x="1665660" y="5466669"/>
            <a:ext cx="6330226" cy="139133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12" Type="http://schemas.openxmlformats.org/officeDocument/2006/relationships/image" Target="../media/image33.wmf"/><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7.wmf"/><Relationship Id="rId11" Type="http://schemas.openxmlformats.org/officeDocument/2006/relationships/image" Target="../media/image32.wmf"/><Relationship Id="rId5" Type="http://schemas.openxmlformats.org/officeDocument/2006/relationships/image" Target="../media/image26.wmf"/><Relationship Id="rId10" Type="http://schemas.openxmlformats.org/officeDocument/2006/relationships/image" Target="../media/image31.wmf"/><Relationship Id="rId4" Type="http://schemas.openxmlformats.org/officeDocument/2006/relationships/image" Target="../media/image25.wmf"/><Relationship Id="rId9" Type="http://schemas.openxmlformats.org/officeDocument/2006/relationships/image" Target="../media/image30.w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gif"/><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55.jpeg"/><Relationship Id="rId5" Type="http://schemas.openxmlformats.org/officeDocument/2006/relationships/image" Target="../media/image52.jpeg"/><Relationship Id="rId4" Type="http://schemas.openxmlformats.org/officeDocument/2006/relationships/image" Target="../media/image53.gif"/></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5.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76.png"/><Relationship Id="rId5" Type="http://schemas.openxmlformats.org/officeDocument/2006/relationships/oleObject" Target="../embeddings/oleObject4.bin"/><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3.xml"/><Relationship Id="rId1" Type="http://schemas.openxmlformats.org/officeDocument/2006/relationships/slideLayout" Target="../slideLayouts/slideLayout40.xml"/><Relationship Id="rId4" Type="http://schemas.openxmlformats.org/officeDocument/2006/relationships/image" Target="../media/image53.gif"/></Relationships>
</file>

<file path=ppt/slides/_rels/slide6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4.xml"/><Relationship Id="rId1" Type="http://schemas.openxmlformats.org/officeDocument/2006/relationships/slideLayout" Target="../slideLayouts/slideLayout40.xml"/><Relationship Id="rId4" Type="http://schemas.openxmlformats.org/officeDocument/2006/relationships/image" Target="../media/image53.gi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5.xml"/><Relationship Id="rId1" Type="http://schemas.openxmlformats.org/officeDocument/2006/relationships/slideLayout" Target="../slideLayouts/slideLayout40.xml"/><Relationship Id="rId4" Type="http://schemas.openxmlformats.org/officeDocument/2006/relationships/image" Target="../media/image53.gif"/></Relationships>
</file>

<file path=ppt/slides/_rels/slide71.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53.gif"/></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40.xml"/><Relationship Id="rId4" Type="http://schemas.openxmlformats.org/officeDocument/2006/relationships/image" Target="../media/image81.gi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35.xml"/><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35.xml"/><Relationship Id="rId5" Type="http://schemas.openxmlformats.org/officeDocument/2006/relationships/image" Target="../media/image86.png"/><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 Containment in Multi-Story Buildings</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Presented by ROXUL, INC. and Thermafiber, Inc. (An Owens Corning Company)</a:t>
            </a:r>
          </a:p>
          <a:p>
            <a:r>
              <a:rPr lang="en-US" dirty="0" smtClean="0"/>
              <a:t>February 24, 2016</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664"/>
            <a:ext cx="8229600" cy="1143000"/>
          </a:xfrm>
        </p:spPr>
        <p:txBody>
          <a:bodyPr/>
          <a:lstStyle/>
          <a:p>
            <a:r>
              <a:rPr lang="en-US" dirty="0" smtClean="0"/>
              <a:t>Building Codes – IBC (2015)</a:t>
            </a:r>
            <a:endParaRPr lang="en-US" dirty="0"/>
          </a:p>
        </p:txBody>
      </p:sp>
      <p:sp>
        <p:nvSpPr>
          <p:cNvPr id="3" name="Content Placeholder 2"/>
          <p:cNvSpPr>
            <a:spLocks noGrp="1"/>
          </p:cNvSpPr>
          <p:nvPr>
            <p:ph idx="1"/>
          </p:nvPr>
        </p:nvSpPr>
        <p:spPr>
          <a:xfrm>
            <a:off x="457200" y="1091680"/>
            <a:ext cx="8229600" cy="5094515"/>
          </a:xfrm>
        </p:spPr>
        <p:txBody>
          <a:bodyPr>
            <a:normAutofit fontScale="55000" lnSpcReduction="20000"/>
          </a:bodyPr>
          <a:lstStyle/>
          <a:p>
            <a:pPr marL="457200" indent="-457200">
              <a:spcBef>
                <a:spcPct val="50000"/>
              </a:spcBef>
              <a:buNone/>
            </a:pPr>
            <a:r>
              <a:rPr lang="en-US" b="1" dirty="0" smtClean="0">
                <a:latin typeface="Arial" pitchFamily="34" charset="0"/>
                <a:cs typeface="Arial" pitchFamily="34" charset="0"/>
              </a:rPr>
              <a:t>Section 705.8.5</a:t>
            </a:r>
            <a:r>
              <a:rPr lang="en-US" dirty="0" smtClean="0">
                <a:latin typeface="Arial" pitchFamily="34" charset="0"/>
                <a:cs typeface="Arial" pitchFamily="34" charset="0"/>
              </a:rPr>
              <a:t> </a:t>
            </a:r>
            <a:r>
              <a:rPr lang="en-US" b="1" dirty="0" smtClean="0">
                <a:solidFill>
                  <a:srgbClr val="DA291C"/>
                </a:solidFill>
                <a:latin typeface="Arial" pitchFamily="34" charset="0"/>
                <a:cs typeface="Arial" pitchFamily="34" charset="0"/>
              </a:rPr>
              <a:t>Vertical Separation of openings.</a:t>
            </a:r>
            <a:r>
              <a:rPr lang="en-US" dirty="0" smtClean="0">
                <a:solidFill>
                  <a:srgbClr val="DA291C"/>
                </a:solidFill>
                <a:latin typeface="Arial" pitchFamily="34" charset="0"/>
                <a:cs typeface="Arial" pitchFamily="34" charset="0"/>
              </a:rPr>
              <a:t> </a:t>
            </a:r>
          </a:p>
          <a:p>
            <a:pPr marL="457200" indent="-457200">
              <a:spcBef>
                <a:spcPct val="50000"/>
              </a:spcBef>
              <a:buNone/>
            </a:pPr>
            <a:r>
              <a:rPr lang="en-US" b="1" dirty="0" smtClean="0">
                <a:solidFill>
                  <a:srgbClr val="DA291C"/>
                </a:solidFill>
                <a:latin typeface="Arial" pitchFamily="34" charset="0"/>
                <a:cs typeface="Arial" pitchFamily="34" charset="0"/>
              </a:rPr>
              <a:t>	Openings in exterior walls </a:t>
            </a:r>
            <a:r>
              <a:rPr lang="en-US" b="1" dirty="0" smtClean="0">
                <a:latin typeface="Times New Roman" pitchFamily="18" charset="0"/>
                <a:cs typeface="Times New Roman" pitchFamily="18" charset="0"/>
              </a:rPr>
              <a:t>in adjacent stories </a:t>
            </a:r>
            <a:r>
              <a:rPr lang="en-US" b="1" dirty="0" smtClean="0">
                <a:solidFill>
                  <a:srgbClr val="DA291C"/>
                </a:solidFill>
                <a:latin typeface="Arial" pitchFamily="34" charset="0"/>
                <a:cs typeface="Arial" pitchFamily="34" charset="0"/>
              </a:rPr>
              <a:t>shall be separated vertically </a:t>
            </a:r>
            <a:r>
              <a:rPr lang="en-US" b="1" dirty="0" smtClean="0">
                <a:latin typeface="Times New Roman" pitchFamily="18" charset="0"/>
                <a:cs typeface="Times New Roman" pitchFamily="18" charset="0"/>
              </a:rPr>
              <a:t>to protect against fire spread on the exterior of the buildings where the openings are within 5 feet (1524mm) of each other horizontally and the opening in the lower story is not a protected opening with a fire protection rating of not less than ¾ hour.  Such openings shall be separated vertically </a:t>
            </a:r>
            <a:r>
              <a:rPr lang="en-US" b="1" dirty="0" smtClean="0">
                <a:solidFill>
                  <a:srgbClr val="DA291C"/>
                </a:solidFill>
                <a:latin typeface="Arial" pitchFamily="34" charset="0"/>
                <a:cs typeface="Arial" pitchFamily="34" charset="0"/>
              </a:rPr>
              <a:t>at least 3 feet </a:t>
            </a:r>
            <a:r>
              <a:rPr lang="en-US" b="1" dirty="0" smtClean="0">
                <a:latin typeface="Times New Roman" pitchFamily="18" charset="0"/>
                <a:cs typeface="Times New Roman" pitchFamily="18" charset="0"/>
              </a:rPr>
              <a:t>(914mm) by spandrel girders, exterior walls or other similar assemblies that have a fire-resistance rating of at least 1 hour or by flame barriers that extend horizontally at least 30 inches (762mm) beyond the exterior wall…</a:t>
            </a:r>
          </a:p>
          <a:p>
            <a:pPr marL="457200" indent="-457200">
              <a:spcBef>
                <a:spcPct val="50000"/>
              </a:spcBef>
              <a:buNone/>
            </a:pPr>
            <a:r>
              <a:rPr lang="en-US" b="1" dirty="0" smtClean="0">
                <a:latin typeface="Times New Roman" pitchFamily="18" charset="0"/>
                <a:cs typeface="Times New Roman" pitchFamily="18" charset="0"/>
              </a:rPr>
              <a:t>  Exceptions:</a:t>
            </a:r>
          </a:p>
          <a:p>
            <a:pPr marL="457200" indent="-457200">
              <a:spcBef>
                <a:spcPct val="50000"/>
              </a:spcBef>
              <a:buFontTx/>
              <a:buAutoNum type="arabicParenR"/>
            </a:pPr>
            <a:r>
              <a:rPr lang="en-US" b="1" dirty="0" smtClean="0">
                <a:latin typeface="Times New Roman" pitchFamily="18" charset="0"/>
                <a:cs typeface="Times New Roman" pitchFamily="18" charset="0"/>
              </a:rPr>
              <a:t>This section shall not apply to buildings that are three stories or less above grade plane.</a:t>
            </a:r>
          </a:p>
          <a:p>
            <a:pPr marL="457200" indent="-457200">
              <a:spcBef>
                <a:spcPct val="50000"/>
              </a:spcBef>
              <a:buFontTx/>
              <a:buAutoNum type="arabicParenR"/>
            </a:pPr>
            <a:r>
              <a:rPr lang="en-US" b="1" dirty="0" smtClean="0">
                <a:latin typeface="Times New Roman" pitchFamily="18" charset="0"/>
                <a:cs typeface="Times New Roman" pitchFamily="18" charset="0"/>
              </a:rPr>
              <a:t>This section shall not apply to buildings equipped throughout with an automatic sprinkler system in accordance with section 903.3.1.1 or 903.3.1.2. </a:t>
            </a:r>
          </a:p>
          <a:p>
            <a:pPr marL="457200" indent="-457200">
              <a:spcBef>
                <a:spcPct val="50000"/>
              </a:spcBef>
              <a:buFontTx/>
              <a:buAutoNum type="arabicParenR"/>
            </a:pPr>
            <a:r>
              <a:rPr lang="en-US" b="1" dirty="0" smtClean="0">
                <a:latin typeface="Times New Roman" pitchFamily="18" charset="0"/>
                <a:cs typeface="Times New Roman" pitchFamily="18" charset="0"/>
              </a:rPr>
              <a:t>This section shall not apply to open parking garages.</a:t>
            </a:r>
            <a:endParaRPr lang="en-US" dirty="0" smtClean="0">
              <a:latin typeface="Arial" pitchFamily="34" charset="0"/>
              <a:cs typeface="Arial" pitchFamily="34" charset="0"/>
            </a:endParaRPr>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7857564" y="5491143"/>
            <a:ext cx="1057836"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a:stretch>
            <a:fillRect/>
          </a:stretch>
        </p:blipFill>
        <p:spPr bwMode="auto">
          <a:xfrm>
            <a:off x="7857564" y="4818134"/>
            <a:ext cx="1057836" cy="1219200"/>
          </a:xfrm>
          <a:prstGeom prst="rect">
            <a:avLst/>
          </a:prstGeom>
          <a:noFill/>
          <a:ln w="9525">
            <a:noFill/>
            <a:miter lim="800000"/>
            <a:headEnd/>
            <a:tailEnd/>
          </a:ln>
          <a:effectLst/>
        </p:spPr>
      </p:pic>
      <p:sp>
        <p:nvSpPr>
          <p:cNvPr id="2" name="Title 1"/>
          <p:cNvSpPr>
            <a:spLocks noGrp="1"/>
          </p:cNvSpPr>
          <p:nvPr>
            <p:ph type="title"/>
          </p:nvPr>
        </p:nvSpPr>
        <p:spPr>
          <a:xfrm>
            <a:off x="217708" y="-174176"/>
            <a:ext cx="8686800" cy="1143000"/>
          </a:xfrm>
        </p:spPr>
        <p:txBody>
          <a:bodyPr>
            <a:normAutofit/>
          </a:bodyPr>
          <a:lstStyle/>
          <a:p>
            <a:pPr algn="l"/>
            <a:r>
              <a:rPr lang="en-US" sz="3600" dirty="0" smtClean="0"/>
              <a:t>Building Codes – IBC (2015)</a:t>
            </a:r>
            <a:endParaRPr lang="en-US" sz="3600" dirty="0"/>
          </a:p>
        </p:txBody>
      </p:sp>
      <p:sp>
        <p:nvSpPr>
          <p:cNvPr id="5" name="Text Box 2"/>
          <p:cNvSpPr txBox="1">
            <a:spLocks noChangeArrowheads="1"/>
          </p:cNvSpPr>
          <p:nvPr/>
        </p:nvSpPr>
        <p:spPr bwMode="auto">
          <a:xfrm>
            <a:off x="228600" y="664024"/>
            <a:ext cx="8686800" cy="4939814"/>
          </a:xfrm>
          <a:prstGeom prst="rect">
            <a:avLst/>
          </a:prstGeom>
          <a:noFill/>
          <a:ln w="9525">
            <a:noFill/>
            <a:miter lim="800000"/>
            <a:headEnd/>
            <a:tailEnd/>
          </a:ln>
          <a:effectLst/>
        </p:spPr>
        <p:txBody>
          <a:bodyPr wrap="square">
            <a:spAutoFit/>
          </a:bodyPr>
          <a:lstStyle/>
          <a:p>
            <a:pPr eaLnBrk="0" hangingPunct="0">
              <a:spcBef>
                <a:spcPct val="50000"/>
              </a:spcBef>
            </a:pPr>
            <a:r>
              <a:rPr lang="en-US" b="1" dirty="0" smtClean="0">
                <a:latin typeface="Arial" pitchFamily="34" charset="0"/>
                <a:cs typeface="Arial" pitchFamily="34" charset="0"/>
              </a:rPr>
              <a:t>Section 715.4</a:t>
            </a:r>
            <a:r>
              <a:rPr lang="en-US" dirty="0" smtClean="0">
                <a:latin typeface="Arial" pitchFamily="34" charset="0"/>
                <a:cs typeface="Arial" pitchFamily="34" charset="0"/>
              </a:rPr>
              <a:t> </a:t>
            </a:r>
            <a:r>
              <a:rPr lang="en-US" b="1" dirty="0" smtClean="0">
                <a:solidFill>
                  <a:srgbClr val="DA291C"/>
                </a:solidFill>
                <a:latin typeface="Arial" pitchFamily="34" charset="0"/>
                <a:cs typeface="Arial" pitchFamily="34" charset="0"/>
              </a:rPr>
              <a:t>Exterior curtain wall/floor intersection.</a:t>
            </a:r>
            <a:r>
              <a:rPr lang="en-US" dirty="0" smtClean="0">
                <a:solidFill>
                  <a:srgbClr val="DA291C"/>
                </a:solidFill>
                <a:latin typeface="Arial" pitchFamily="34" charset="0"/>
                <a:cs typeface="Arial" pitchFamily="34" charset="0"/>
              </a:rPr>
              <a:t> </a:t>
            </a:r>
            <a:r>
              <a:rPr lang="en-US" dirty="0" smtClean="0">
                <a:latin typeface="Arial" pitchFamily="34" charset="0"/>
                <a:cs typeface="Arial" pitchFamily="34" charset="0"/>
              </a:rPr>
              <a:t>Where fire resistance- rated floor or floor/ceiling assemblies are required, </a:t>
            </a:r>
            <a:r>
              <a:rPr lang="en-US" b="1" dirty="0" smtClean="0">
                <a:solidFill>
                  <a:srgbClr val="DA291C"/>
                </a:solidFill>
                <a:latin typeface="Arial" pitchFamily="34" charset="0"/>
                <a:cs typeface="Arial" pitchFamily="34" charset="0"/>
              </a:rPr>
              <a:t>voids created at the intersection of the exterior curtain wall assemblies and such floor assemblies</a:t>
            </a:r>
            <a:r>
              <a:rPr lang="en-US" dirty="0" smtClean="0">
                <a:solidFill>
                  <a:srgbClr val="DA291C"/>
                </a:solidFill>
                <a:latin typeface="Arial" pitchFamily="34" charset="0"/>
                <a:cs typeface="Arial" pitchFamily="34" charset="0"/>
              </a:rPr>
              <a:t> </a:t>
            </a:r>
            <a:r>
              <a:rPr lang="en-US" b="1" dirty="0" smtClean="0">
                <a:solidFill>
                  <a:srgbClr val="DA291C"/>
                </a:solidFill>
                <a:latin typeface="Arial" pitchFamily="34" charset="0"/>
                <a:cs typeface="Arial" pitchFamily="34" charset="0"/>
              </a:rPr>
              <a:t>shall be sealed with an </a:t>
            </a:r>
            <a:r>
              <a:rPr lang="en-US" b="1" i="1" dirty="0" smtClean="0">
                <a:solidFill>
                  <a:srgbClr val="DA291C"/>
                </a:solidFill>
                <a:latin typeface="Arial" pitchFamily="34" charset="0"/>
                <a:cs typeface="Arial" pitchFamily="34" charset="0"/>
              </a:rPr>
              <a:t>approved</a:t>
            </a:r>
            <a:r>
              <a:rPr lang="en-US" b="1" dirty="0" smtClean="0">
                <a:solidFill>
                  <a:srgbClr val="DA291C"/>
                </a:solidFill>
                <a:latin typeface="Arial" pitchFamily="34" charset="0"/>
                <a:cs typeface="Arial" pitchFamily="34" charset="0"/>
              </a:rPr>
              <a:t> system </a:t>
            </a:r>
            <a:r>
              <a:rPr lang="en-US" dirty="0" smtClean="0">
                <a:latin typeface="Arial" pitchFamily="34" charset="0"/>
                <a:cs typeface="Arial" pitchFamily="34" charset="0"/>
              </a:rPr>
              <a:t>to prevent the </a:t>
            </a:r>
            <a:r>
              <a:rPr lang="en-US" b="1" dirty="0" smtClean="0">
                <a:solidFill>
                  <a:srgbClr val="DA291C"/>
                </a:solidFill>
                <a:latin typeface="Arial" pitchFamily="34" charset="0"/>
                <a:cs typeface="Arial" pitchFamily="34" charset="0"/>
              </a:rPr>
              <a:t>interior spread</a:t>
            </a:r>
            <a:r>
              <a:rPr lang="en-US" dirty="0" smtClean="0">
                <a:solidFill>
                  <a:srgbClr val="DA291C"/>
                </a:solidFill>
                <a:latin typeface="Arial" pitchFamily="34" charset="0"/>
                <a:cs typeface="Arial" pitchFamily="34" charset="0"/>
              </a:rPr>
              <a:t> </a:t>
            </a:r>
            <a:r>
              <a:rPr lang="en-US" dirty="0" smtClean="0">
                <a:latin typeface="Arial" pitchFamily="34" charset="0"/>
                <a:cs typeface="Arial" pitchFamily="34" charset="0"/>
              </a:rPr>
              <a:t>of fire. </a:t>
            </a:r>
            <a:r>
              <a:rPr lang="en-US" b="1" dirty="0" smtClean="0">
                <a:solidFill>
                  <a:srgbClr val="DA291C"/>
                </a:solidFill>
                <a:latin typeface="Arial" pitchFamily="34" charset="0"/>
                <a:cs typeface="Arial" pitchFamily="34" charset="0"/>
              </a:rPr>
              <a:t>Such systems shall be securely installed and tested in accordance with ASTM E2307 to provide an F rating for a time period not less than the fire- resistance rating of the floor assembly. </a:t>
            </a:r>
            <a:r>
              <a:rPr lang="en-US" dirty="0" smtClean="0">
                <a:latin typeface="Arial" pitchFamily="34" charset="0"/>
                <a:cs typeface="Arial" pitchFamily="34" charset="0"/>
              </a:rPr>
              <a:t>Height and fire-resistance requirements for curtain wall spandrels shall comply with Section 705.8.5.</a:t>
            </a:r>
          </a:p>
          <a:p>
            <a:pPr eaLnBrk="0" hangingPunct="0">
              <a:spcBef>
                <a:spcPct val="50000"/>
              </a:spcBef>
            </a:pPr>
            <a:r>
              <a:rPr lang="en-US" b="1" dirty="0" smtClean="0">
                <a:latin typeface="Arial" pitchFamily="34" charset="0"/>
                <a:cs typeface="Arial" pitchFamily="34" charset="0"/>
              </a:rPr>
              <a:t>Exception:</a:t>
            </a:r>
            <a:r>
              <a:rPr lang="en-US" dirty="0" smtClean="0">
                <a:latin typeface="Arial" pitchFamily="34" charset="0"/>
                <a:cs typeface="Arial" pitchFamily="34" charset="0"/>
              </a:rPr>
              <a:t> Voids created at the intersection of the exterior curtain wall assemblies and such floor assemblies </a:t>
            </a:r>
            <a:r>
              <a:rPr lang="en-US" b="1" dirty="0" smtClean="0">
                <a:solidFill>
                  <a:srgbClr val="DA291C"/>
                </a:solidFill>
                <a:latin typeface="Arial" pitchFamily="34" charset="0"/>
                <a:cs typeface="Arial" pitchFamily="34" charset="0"/>
              </a:rPr>
              <a:t>where the vision glass extends to the finished floor level shall be permitted to be sealed with an approved material to prevent the interior spread of fire. </a:t>
            </a:r>
            <a:r>
              <a:rPr lang="en-US" dirty="0" smtClean="0">
                <a:latin typeface="Arial" pitchFamily="34" charset="0"/>
                <a:cs typeface="Arial" pitchFamily="34" charset="0"/>
              </a:rPr>
              <a:t>Such material shall be securely installed and capable of preventing the passage of flame and hot gases sufficient to ignite cotton waste where </a:t>
            </a:r>
            <a:r>
              <a:rPr lang="en-US" b="1" dirty="0" smtClean="0">
                <a:solidFill>
                  <a:srgbClr val="DA291C"/>
                </a:solidFill>
                <a:latin typeface="Arial" pitchFamily="34" charset="0"/>
                <a:cs typeface="Arial" pitchFamily="34" charset="0"/>
              </a:rPr>
              <a:t>subjected to ASTM E 119 time-temperature fire conditions </a:t>
            </a:r>
            <a:r>
              <a:rPr lang="en-US" b="1" dirty="0" smtClean="0">
                <a:solidFill>
                  <a:srgbClr val="FF0000"/>
                </a:solidFill>
                <a:latin typeface="Arial" pitchFamily="34" charset="0"/>
                <a:cs typeface="Arial" pitchFamily="34" charset="0"/>
              </a:rPr>
              <a:t/>
            </a:r>
            <a:br>
              <a:rPr lang="en-US" b="1" dirty="0" smtClean="0">
                <a:solidFill>
                  <a:srgbClr val="FF0000"/>
                </a:solidFill>
                <a:latin typeface="Arial" pitchFamily="34" charset="0"/>
                <a:cs typeface="Arial" pitchFamily="34" charset="0"/>
              </a:rPr>
            </a:br>
            <a:r>
              <a:rPr lang="en-US" dirty="0" smtClean="0">
                <a:latin typeface="Arial" pitchFamily="34" charset="0"/>
                <a:cs typeface="Arial" pitchFamily="34" charset="0"/>
              </a:rPr>
              <a:t>under a minimum positive pressure differential of 0.01 inch (0.254 mm) </a:t>
            </a:r>
            <a:br>
              <a:rPr lang="en-US" dirty="0" smtClean="0">
                <a:latin typeface="Arial" pitchFamily="34" charset="0"/>
                <a:cs typeface="Arial" pitchFamily="34" charset="0"/>
              </a:rPr>
            </a:br>
            <a:r>
              <a:rPr lang="en-US" dirty="0" smtClean="0">
                <a:latin typeface="Arial" pitchFamily="34" charset="0"/>
                <a:cs typeface="Arial" pitchFamily="34" charset="0"/>
              </a:rPr>
              <a:t>of water column (2.5 Pa) for the time period equal to the fire-resistance </a:t>
            </a:r>
            <a:br>
              <a:rPr lang="en-US" dirty="0" smtClean="0">
                <a:latin typeface="Arial" pitchFamily="34" charset="0"/>
                <a:cs typeface="Arial" pitchFamily="34" charset="0"/>
              </a:rPr>
            </a:br>
            <a:r>
              <a:rPr lang="en-US" dirty="0" smtClean="0">
                <a:latin typeface="Arial" pitchFamily="34" charset="0"/>
                <a:cs typeface="Arial" pitchFamily="34" charset="0"/>
              </a:rPr>
              <a:t>rating of the floor assembly.</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rmAutofit/>
          </a:bodyPr>
          <a:lstStyle/>
          <a:p>
            <a:pPr algn="l"/>
            <a:r>
              <a:rPr lang="en-US" sz="3600" dirty="0" smtClean="0"/>
              <a:t>Building Codes – IBC (2015)</a:t>
            </a:r>
            <a:endParaRPr lang="en-US" sz="3600" dirty="0"/>
          </a:p>
        </p:txBody>
      </p:sp>
      <p:sp>
        <p:nvSpPr>
          <p:cNvPr id="7" name="Text Box 2"/>
          <p:cNvSpPr txBox="1">
            <a:spLocks noChangeArrowheads="1"/>
          </p:cNvSpPr>
          <p:nvPr/>
        </p:nvSpPr>
        <p:spPr bwMode="auto">
          <a:xfrm>
            <a:off x="228600" y="1371600"/>
            <a:ext cx="8686800" cy="2308324"/>
          </a:xfrm>
          <a:prstGeom prst="rect">
            <a:avLst/>
          </a:prstGeom>
          <a:noFill/>
          <a:ln w="9525">
            <a:noFill/>
            <a:miter lim="800000"/>
            <a:headEnd/>
            <a:tailEnd/>
          </a:ln>
        </p:spPr>
        <p:txBody>
          <a:bodyPr>
            <a:spAutoFit/>
          </a:bodyPr>
          <a:lstStyle/>
          <a:p>
            <a:pPr eaLnBrk="0" hangingPunct="0">
              <a:spcBef>
                <a:spcPct val="50000"/>
              </a:spcBef>
            </a:pPr>
            <a:r>
              <a:rPr lang="en-US" b="1" dirty="0" smtClean="0">
                <a:latin typeface="Arial" pitchFamily="34" charset="0"/>
                <a:cs typeface="Arial" pitchFamily="34" charset="0"/>
              </a:rPr>
              <a:t>Section 715.5</a:t>
            </a:r>
            <a:r>
              <a:rPr lang="en-US" dirty="0" smtClean="0">
                <a:latin typeface="Arial" pitchFamily="34" charset="0"/>
                <a:cs typeface="Arial" pitchFamily="34" charset="0"/>
              </a:rPr>
              <a:t> </a:t>
            </a:r>
            <a:r>
              <a:rPr lang="en-US" b="1" dirty="0" smtClean="0">
                <a:solidFill>
                  <a:srgbClr val="DA291C"/>
                </a:solidFill>
                <a:latin typeface="Arial" pitchFamily="34" charset="0"/>
                <a:cs typeface="Arial" pitchFamily="34" charset="0"/>
              </a:rPr>
              <a:t>Spandrel wall:</a:t>
            </a:r>
          </a:p>
          <a:p>
            <a:pPr eaLnBrk="0" hangingPunct="0">
              <a:spcBef>
                <a:spcPct val="50000"/>
              </a:spcBef>
            </a:pPr>
            <a:r>
              <a:rPr lang="en-US" dirty="0" smtClean="0">
                <a:latin typeface="Arial" pitchFamily="34" charset="0"/>
                <a:cs typeface="Arial" pitchFamily="34" charset="0"/>
              </a:rPr>
              <a:t>Height and fire-resistance requirements for curtain wall spandrels shall comply with Section 705.8.5. </a:t>
            </a:r>
            <a:r>
              <a:rPr lang="en-US" b="1" dirty="0" smtClean="0">
                <a:solidFill>
                  <a:srgbClr val="DA291C"/>
                </a:solidFill>
                <a:latin typeface="Arial" pitchFamily="34" charset="0"/>
                <a:cs typeface="Arial" pitchFamily="34" charset="0"/>
              </a:rPr>
              <a:t>Where Section 705.8.5 does not require a fire-resistance-rated spandrel wall, the requirements of Section 715.4 shall still apply to the intersection between the spandrel wall and the floor.</a:t>
            </a:r>
          </a:p>
          <a:p>
            <a:pPr eaLnBrk="0" hangingPunct="0">
              <a:spcBef>
                <a:spcPct val="50000"/>
              </a:spcBef>
            </a:pPr>
            <a:r>
              <a:rPr lang="en-US" b="1" dirty="0" smtClean="0">
                <a:latin typeface="Arial" pitchFamily="34" charset="0"/>
                <a:cs typeface="Arial" pitchFamily="34" charset="0"/>
              </a:rPr>
              <a:t>Section 715.4 …Such systems shall be…installed and tested in accordance with ASTM E 2307 to provide and F rating…</a:t>
            </a:r>
          </a:p>
        </p:txBody>
      </p:sp>
      <p:pic>
        <p:nvPicPr>
          <p:cNvPr id="8" name="Picture 4"/>
          <p:cNvPicPr>
            <a:picLocks noChangeAspect="1" noChangeArrowheads="1"/>
          </p:cNvPicPr>
          <p:nvPr/>
        </p:nvPicPr>
        <p:blipFill>
          <a:blip r:embed="rId3" cstate="print"/>
          <a:srcRect/>
          <a:stretch>
            <a:fillRect/>
          </a:stretch>
        </p:blipFill>
        <p:spPr bwMode="auto">
          <a:xfrm>
            <a:off x="7857564" y="4942104"/>
            <a:ext cx="1057836"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08" y="-119746"/>
            <a:ext cx="8686800" cy="1143000"/>
          </a:xfrm>
        </p:spPr>
        <p:txBody>
          <a:bodyPr>
            <a:normAutofit/>
          </a:bodyPr>
          <a:lstStyle/>
          <a:p>
            <a:pPr algn="l"/>
            <a:r>
              <a:rPr lang="en-US" sz="3600" dirty="0" smtClean="0"/>
              <a:t>Building Codes – IBC (2012)</a:t>
            </a:r>
            <a:endParaRPr lang="en-US" sz="3600" dirty="0"/>
          </a:p>
        </p:txBody>
      </p:sp>
      <p:sp>
        <p:nvSpPr>
          <p:cNvPr id="7" name="Text Box 2"/>
          <p:cNvSpPr txBox="1">
            <a:spLocks noChangeArrowheads="1"/>
          </p:cNvSpPr>
          <p:nvPr/>
        </p:nvSpPr>
        <p:spPr bwMode="auto">
          <a:xfrm>
            <a:off x="228600" y="681135"/>
            <a:ext cx="8686800" cy="4939814"/>
          </a:xfrm>
          <a:prstGeom prst="rect">
            <a:avLst/>
          </a:prstGeom>
          <a:noFill/>
          <a:ln w="9525">
            <a:noFill/>
            <a:miter lim="800000"/>
            <a:headEnd/>
            <a:tailEnd/>
          </a:ln>
        </p:spPr>
        <p:txBody>
          <a:bodyPr wrap="square">
            <a:spAutoFit/>
          </a:bodyPr>
          <a:lstStyle/>
          <a:p>
            <a:pPr eaLnBrk="0" hangingPunct="0">
              <a:spcBef>
                <a:spcPct val="50000"/>
              </a:spcBef>
            </a:pPr>
            <a:r>
              <a:rPr lang="en-US" b="1" dirty="0" smtClean="0">
                <a:latin typeface="Arial" pitchFamily="34" charset="0"/>
                <a:cs typeface="Arial" pitchFamily="34" charset="0"/>
              </a:rPr>
              <a:t>Section 715.4</a:t>
            </a:r>
            <a:r>
              <a:rPr lang="en-US" dirty="0" smtClean="0">
                <a:latin typeface="Arial" pitchFamily="34" charset="0"/>
                <a:cs typeface="Arial" pitchFamily="34" charset="0"/>
              </a:rPr>
              <a:t> </a:t>
            </a:r>
            <a:r>
              <a:rPr lang="en-US" b="1" dirty="0" smtClean="0">
                <a:solidFill>
                  <a:srgbClr val="DA291C"/>
                </a:solidFill>
                <a:latin typeface="Arial" pitchFamily="34" charset="0"/>
                <a:cs typeface="Arial" pitchFamily="34" charset="0"/>
              </a:rPr>
              <a:t>Exterior curtain wall/floor intersection.</a:t>
            </a:r>
            <a:r>
              <a:rPr lang="en-US" dirty="0" smtClean="0">
                <a:solidFill>
                  <a:srgbClr val="DA291C"/>
                </a:solidFill>
                <a:latin typeface="Arial" pitchFamily="34" charset="0"/>
                <a:cs typeface="Arial" pitchFamily="34" charset="0"/>
              </a:rPr>
              <a:t> </a:t>
            </a:r>
            <a:r>
              <a:rPr lang="en-US" dirty="0" smtClean="0">
                <a:latin typeface="Arial" pitchFamily="34" charset="0"/>
                <a:cs typeface="Arial" pitchFamily="34" charset="0"/>
              </a:rPr>
              <a:t>Where fire resistance- rated floor or floor/ceiling assemblies are required, </a:t>
            </a:r>
            <a:r>
              <a:rPr lang="en-US" b="1" dirty="0" smtClean="0">
                <a:solidFill>
                  <a:srgbClr val="DA291C"/>
                </a:solidFill>
                <a:latin typeface="Arial" pitchFamily="34" charset="0"/>
                <a:cs typeface="Arial" pitchFamily="34" charset="0"/>
              </a:rPr>
              <a:t>voids created at the intersection of the exterior curtain wall assemblies and such floor assemblies</a:t>
            </a:r>
            <a:r>
              <a:rPr lang="en-US" dirty="0" smtClean="0">
                <a:solidFill>
                  <a:srgbClr val="DA291C"/>
                </a:solidFill>
                <a:latin typeface="Arial" pitchFamily="34" charset="0"/>
                <a:cs typeface="Arial" pitchFamily="34" charset="0"/>
              </a:rPr>
              <a:t> </a:t>
            </a:r>
            <a:r>
              <a:rPr lang="en-US" b="1" dirty="0" smtClean="0">
                <a:solidFill>
                  <a:srgbClr val="DA291C"/>
                </a:solidFill>
                <a:latin typeface="Arial" pitchFamily="34" charset="0"/>
                <a:cs typeface="Arial" pitchFamily="34" charset="0"/>
              </a:rPr>
              <a:t>shall be sealed with an approved system </a:t>
            </a:r>
            <a:r>
              <a:rPr lang="en-US" dirty="0" smtClean="0">
                <a:latin typeface="Arial" pitchFamily="34" charset="0"/>
                <a:cs typeface="Arial" pitchFamily="34" charset="0"/>
              </a:rPr>
              <a:t>to prevent the </a:t>
            </a:r>
            <a:r>
              <a:rPr lang="en-US" b="1" dirty="0" smtClean="0">
                <a:solidFill>
                  <a:srgbClr val="DA291C"/>
                </a:solidFill>
                <a:latin typeface="Arial" pitchFamily="34" charset="0"/>
                <a:cs typeface="Arial" pitchFamily="34" charset="0"/>
              </a:rPr>
              <a:t>interior spread</a:t>
            </a:r>
            <a:r>
              <a:rPr lang="en-US" dirty="0" smtClean="0">
                <a:solidFill>
                  <a:srgbClr val="DA291C"/>
                </a:solidFill>
                <a:latin typeface="Arial" pitchFamily="34" charset="0"/>
                <a:cs typeface="Arial" pitchFamily="34" charset="0"/>
              </a:rPr>
              <a:t> </a:t>
            </a:r>
            <a:r>
              <a:rPr lang="en-US" dirty="0" smtClean="0">
                <a:latin typeface="Arial" pitchFamily="34" charset="0"/>
                <a:cs typeface="Arial" pitchFamily="34" charset="0"/>
              </a:rPr>
              <a:t>of fire. </a:t>
            </a:r>
            <a:r>
              <a:rPr lang="en-US" b="1" dirty="0" smtClean="0">
                <a:solidFill>
                  <a:srgbClr val="DA291C"/>
                </a:solidFill>
                <a:latin typeface="Arial" pitchFamily="34" charset="0"/>
                <a:cs typeface="Arial" pitchFamily="34" charset="0"/>
              </a:rPr>
              <a:t>Such systems shall be securely installed and tested in accordance with ASTM E2307 to provide an F rating for a time period at least equal to the fire- resistance rating of the floor assembly. </a:t>
            </a:r>
            <a:r>
              <a:rPr lang="en-US" dirty="0" smtClean="0">
                <a:latin typeface="Arial" pitchFamily="34" charset="0"/>
                <a:cs typeface="Arial" pitchFamily="34" charset="0"/>
              </a:rPr>
              <a:t>Height and fire-resistance requirements for curtain wall spandrels shall comply with Section 705.8.5.</a:t>
            </a:r>
          </a:p>
          <a:p>
            <a:pPr eaLnBrk="0" hangingPunct="0">
              <a:spcBef>
                <a:spcPct val="50000"/>
              </a:spcBef>
            </a:pPr>
            <a:r>
              <a:rPr lang="en-US" b="1" dirty="0" smtClean="0">
                <a:latin typeface="Arial" pitchFamily="34" charset="0"/>
                <a:cs typeface="Arial" pitchFamily="34" charset="0"/>
              </a:rPr>
              <a:t>Exception:</a:t>
            </a:r>
            <a:r>
              <a:rPr lang="en-US" dirty="0" smtClean="0">
                <a:latin typeface="Arial" pitchFamily="34" charset="0"/>
                <a:cs typeface="Arial" pitchFamily="34" charset="0"/>
              </a:rPr>
              <a:t> Voids created at the intersection of the exterior curtain wall assemblies and such floor assemblies </a:t>
            </a:r>
            <a:r>
              <a:rPr lang="en-US" b="1" dirty="0" smtClean="0">
                <a:solidFill>
                  <a:srgbClr val="DA291C"/>
                </a:solidFill>
                <a:latin typeface="Arial" pitchFamily="34" charset="0"/>
                <a:cs typeface="Arial" pitchFamily="34" charset="0"/>
              </a:rPr>
              <a:t>where the vision glass extends to the finished floor level shall be permitted to be sealed with an approved material to prevent the interior spread of fire. </a:t>
            </a:r>
            <a:r>
              <a:rPr lang="en-US" dirty="0" smtClean="0">
                <a:latin typeface="Arial" pitchFamily="34" charset="0"/>
                <a:cs typeface="Arial" pitchFamily="34" charset="0"/>
              </a:rPr>
              <a:t>Such material shall be securely installed and capable of preventing the passage of flame and hot gases sufficient to ignite cotton waste where </a:t>
            </a:r>
            <a:r>
              <a:rPr lang="en-US" b="1" dirty="0" smtClean="0">
                <a:solidFill>
                  <a:srgbClr val="DA291C"/>
                </a:solidFill>
                <a:latin typeface="Arial" pitchFamily="34" charset="0"/>
                <a:cs typeface="Arial" pitchFamily="34" charset="0"/>
              </a:rPr>
              <a:t>subjected to ASTM E 119 time-temperature fire conditions </a:t>
            </a:r>
            <a:r>
              <a:rPr lang="en-US" b="1" dirty="0" smtClean="0">
                <a:solidFill>
                  <a:srgbClr val="FF0000"/>
                </a:solidFill>
                <a:latin typeface="Arial" pitchFamily="34" charset="0"/>
                <a:cs typeface="Arial" pitchFamily="34" charset="0"/>
              </a:rPr>
              <a:t/>
            </a:r>
            <a:br>
              <a:rPr lang="en-US" b="1" dirty="0" smtClean="0">
                <a:solidFill>
                  <a:srgbClr val="FF0000"/>
                </a:solidFill>
                <a:latin typeface="Arial" pitchFamily="34" charset="0"/>
                <a:cs typeface="Arial" pitchFamily="34" charset="0"/>
              </a:rPr>
            </a:br>
            <a:r>
              <a:rPr lang="en-US" dirty="0" smtClean="0">
                <a:latin typeface="Arial" pitchFamily="34" charset="0"/>
                <a:cs typeface="Arial" pitchFamily="34" charset="0"/>
              </a:rPr>
              <a:t>under a minimum positive pressure differential of 0.01 inch (0.254) mm) </a:t>
            </a:r>
            <a:br>
              <a:rPr lang="en-US" dirty="0" smtClean="0">
                <a:latin typeface="Arial" pitchFamily="34" charset="0"/>
                <a:cs typeface="Arial" pitchFamily="34" charset="0"/>
              </a:rPr>
            </a:br>
            <a:r>
              <a:rPr lang="en-US" dirty="0" smtClean="0">
                <a:latin typeface="Arial" pitchFamily="34" charset="0"/>
                <a:cs typeface="Arial" pitchFamily="34" charset="0"/>
              </a:rPr>
              <a:t>of water column (2.5 Pa) for the time period equal to the fire-resistance </a:t>
            </a:r>
            <a:br>
              <a:rPr lang="en-US" dirty="0" smtClean="0">
                <a:latin typeface="Arial" pitchFamily="34" charset="0"/>
                <a:cs typeface="Arial" pitchFamily="34" charset="0"/>
              </a:rPr>
            </a:br>
            <a:r>
              <a:rPr lang="en-US" dirty="0" smtClean="0">
                <a:latin typeface="Arial" pitchFamily="34" charset="0"/>
                <a:cs typeface="Arial" pitchFamily="34" charset="0"/>
              </a:rPr>
              <a:t>rating of the floor assembly</a:t>
            </a:r>
            <a:endParaRPr lang="en-US" dirty="0">
              <a:latin typeface="Arial" pitchFamily="34" charset="0"/>
              <a:cs typeface="Arial" pitchFamily="34" charset="0"/>
            </a:endParaRPr>
          </a:p>
        </p:txBody>
      </p:sp>
      <p:pic>
        <p:nvPicPr>
          <p:cNvPr id="8" name="Picture 4"/>
          <p:cNvPicPr>
            <a:picLocks noChangeAspect="1" noChangeArrowheads="1"/>
          </p:cNvPicPr>
          <p:nvPr/>
        </p:nvPicPr>
        <p:blipFill>
          <a:blip r:embed="rId3" cstate="print"/>
          <a:srcRect/>
          <a:stretch>
            <a:fillRect/>
          </a:stretch>
        </p:blipFill>
        <p:spPr bwMode="auto">
          <a:xfrm>
            <a:off x="7857564" y="5334000"/>
            <a:ext cx="1057836"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5880100" y="3104234"/>
            <a:ext cx="2197100" cy="939800"/>
          </a:xfrm>
          <a:prstGeom prst="rect">
            <a:avLst/>
          </a:prstGeom>
          <a:noFill/>
          <a:ln w="9525">
            <a:noFill/>
            <a:miter lim="800000"/>
            <a:headEnd/>
            <a:tailEnd/>
          </a:ln>
          <a:effectLst/>
        </p:spPr>
      </p:pic>
      <p:pic>
        <p:nvPicPr>
          <p:cNvPr id="68611" name="Picture 3"/>
          <p:cNvPicPr>
            <a:picLocks noChangeAspect="1" noChangeArrowheads="1"/>
          </p:cNvPicPr>
          <p:nvPr/>
        </p:nvPicPr>
        <p:blipFill>
          <a:blip r:embed="rId4" cstate="print"/>
          <a:srcRect/>
          <a:stretch>
            <a:fillRect/>
          </a:stretch>
        </p:blipFill>
        <p:spPr bwMode="auto">
          <a:xfrm>
            <a:off x="5880100" y="3115120"/>
            <a:ext cx="2082800" cy="939800"/>
          </a:xfrm>
          <a:prstGeom prst="rect">
            <a:avLst/>
          </a:prstGeom>
          <a:noFill/>
          <a:ln w="9525">
            <a:noFill/>
            <a:miter lim="800000"/>
            <a:headEnd/>
            <a:tailEnd/>
          </a:ln>
          <a:effectLst/>
        </p:spPr>
      </p:pic>
      <p:pic>
        <p:nvPicPr>
          <p:cNvPr id="68612" name="Picture 4"/>
          <p:cNvPicPr>
            <a:picLocks noChangeAspect="1" noChangeArrowheads="1"/>
          </p:cNvPicPr>
          <p:nvPr/>
        </p:nvPicPr>
        <p:blipFill>
          <a:blip r:embed="rId5" cstate="print"/>
          <a:srcRect/>
          <a:stretch>
            <a:fillRect/>
          </a:stretch>
        </p:blipFill>
        <p:spPr bwMode="auto">
          <a:xfrm>
            <a:off x="5880100" y="3115120"/>
            <a:ext cx="1968500" cy="939800"/>
          </a:xfrm>
          <a:prstGeom prst="rect">
            <a:avLst/>
          </a:prstGeom>
          <a:noFill/>
          <a:ln w="9525">
            <a:noFill/>
            <a:miter lim="800000"/>
            <a:headEnd/>
            <a:tailEnd/>
          </a:ln>
          <a:effectLst/>
        </p:spPr>
      </p:pic>
      <p:pic>
        <p:nvPicPr>
          <p:cNvPr id="68613" name="Picture 5"/>
          <p:cNvPicPr>
            <a:picLocks noChangeAspect="1" noChangeArrowheads="1"/>
          </p:cNvPicPr>
          <p:nvPr/>
        </p:nvPicPr>
        <p:blipFill>
          <a:blip r:embed="rId6" cstate="print"/>
          <a:srcRect/>
          <a:stretch>
            <a:fillRect/>
          </a:stretch>
        </p:blipFill>
        <p:spPr bwMode="auto">
          <a:xfrm>
            <a:off x="5880100" y="3104234"/>
            <a:ext cx="1854200" cy="939800"/>
          </a:xfrm>
          <a:prstGeom prst="rect">
            <a:avLst/>
          </a:prstGeom>
          <a:noFill/>
          <a:ln w="9525">
            <a:noFill/>
            <a:miter lim="800000"/>
            <a:headEnd/>
            <a:tailEnd/>
          </a:ln>
          <a:effectLst/>
        </p:spPr>
      </p:pic>
      <p:pic>
        <p:nvPicPr>
          <p:cNvPr id="68614" name="Picture 6"/>
          <p:cNvPicPr>
            <a:picLocks noChangeAspect="1" noChangeArrowheads="1"/>
          </p:cNvPicPr>
          <p:nvPr/>
        </p:nvPicPr>
        <p:blipFill>
          <a:blip r:embed="rId7" cstate="print"/>
          <a:srcRect/>
          <a:stretch>
            <a:fillRect/>
          </a:stretch>
        </p:blipFill>
        <p:spPr bwMode="auto">
          <a:xfrm>
            <a:off x="5880100" y="3104234"/>
            <a:ext cx="1739900" cy="939800"/>
          </a:xfrm>
          <a:prstGeom prst="rect">
            <a:avLst/>
          </a:prstGeom>
          <a:noFill/>
          <a:ln w="9525">
            <a:noFill/>
            <a:miter lim="800000"/>
            <a:headEnd/>
            <a:tailEnd/>
          </a:ln>
          <a:effectLst/>
        </p:spPr>
      </p:pic>
      <p:pic>
        <p:nvPicPr>
          <p:cNvPr id="68615" name="Picture 7"/>
          <p:cNvPicPr>
            <a:picLocks noChangeAspect="1" noChangeArrowheads="1"/>
          </p:cNvPicPr>
          <p:nvPr/>
        </p:nvPicPr>
        <p:blipFill>
          <a:blip r:embed="rId8" cstate="print"/>
          <a:srcRect/>
          <a:stretch>
            <a:fillRect/>
          </a:stretch>
        </p:blipFill>
        <p:spPr bwMode="auto">
          <a:xfrm>
            <a:off x="5880100" y="3104234"/>
            <a:ext cx="1625600" cy="939800"/>
          </a:xfrm>
          <a:prstGeom prst="rect">
            <a:avLst/>
          </a:prstGeom>
          <a:noFill/>
          <a:ln w="9525">
            <a:noFill/>
            <a:miter lim="800000"/>
            <a:headEnd/>
            <a:tailEnd/>
          </a:ln>
          <a:effectLst/>
        </p:spPr>
      </p:pic>
      <p:pic>
        <p:nvPicPr>
          <p:cNvPr id="68616" name="Picture 8"/>
          <p:cNvPicPr>
            <a:picLocks noChangeAspect="1" noChangeArrowheads="1"/>
          </p:cNvPicPr>
          <p:nvPr/>
        </p:nvPicPr>
        <p:blipFill>
          <a:blip r:embed="rId9" cstate="print"/>
          <a:srcRect/>
          <a:stretch>
            <a:fillRect/>
          </a:stretch>
        </p:blipFill>
        <p:spPr bwMode="auto">
          <a:xfrm>
            <a:off x="5880100" y="3104234"/>
            <a:ext cx="1511300" cy="939800"/>
          </a:xfrm>
          <a:prstGeom prst="rect">
            <a:avLst/>
          </a:prstGeom>
          <a:noFill/>
          <a:ln w="9525">
            <a:noFill/>
            <a:miter lim="800000"/>
            <a:headEnd/>
            <a:tailEnd/>
          </a:ln>
          <a:effectLst/>
        </p:spPr>
      </p:pic>
      <p:pic>
        <p:nvPicPr>
          <p:cNvPr id="68617" name="Picture 9"/>
          <p:cNvPicPr>
            <a:picLocks noChangeAspect="1" noChangeArrowheads="1"/>
          </p:cNvPicPr>
          <p:nvPr/>
        </p:nvPicPr>
        <p:blipFill>
          <a:blip r:embed="rId10" cstate="print"/>
          <a:srcRect/>
          <a:stretch>
            <a:fillRect/>
          </a:stretch>
        </p:blipFill>
        <p:spPr bwMode="auto">
          <a:xfrm>
            <a:off x="5880100" y="3126006"/>
            <a:ext cx="1397000" cy="939800"/>
          </a:xfrm>
          <a:prstGeom prst="rect">
            <a:avLst/>
          </a:prstGeom>
          <a:noFill/>
          <a:ln w="9525">
            <a:noFill/>
            <a:miter lim="800000"/>
            <a:headEnd/>
            <a:tailEnd/>
          </a:ln>
          <a:effectLst/>
        </p:spPr>
      </p:pic>
      <p:sp>
        <p:nvSpPr>
          <p:cNvPr id="68618" name="Rectangle 10"/>
          <p:cNvSpPr>
            <a:spLocks noGrp="1" noChangeArrowheads="1"/>
          </p:cNvSpPr>
          <p:nvPr>
            <p:ph type="title" idx="4294967295"/>
          </p:nvPr>
        </p:nvSpPr>
        <p:spPr>
          <a:xfrm>
            <a:off x="0" y="-119774"/>
            <a:ext cx="7086600" cy="1676400"/>
          </a:xfrm>
        </p:spPr>
        <p:txBody>
          <a:bodyPr/>
          <a:lstStyle/>
          <a:p>
            <a:pPr algn="l"/>
            <a:r>
              <a:rPr lang="en-US" altLang="en-US" sz="3200" dirty="0">
                <a:solidFill>
                  <a:schemeClr val="tx1"/>
                </a:solidFill>
              </a:rPr>
              <a:t>Extending the Rated Floor to the Wall...</a:t>
            </a:r>
            <a:endParaRPr lang="en-US" altLang="en-US" sz="2800" dirty="0">
              <a:solidFill>
                <a:schemeClr val="bg1"/>
              </a:solidFill>
            </a:endParaRPr>
          </a:p>
        </p:txBody>
      </p:sp>
      <p:sp>
        <p:nvSpPr>
          <p:cNvPr id="68619" name="Rectangle 11"/>
          <p:cNvSpPr>
            <a:spLocks noChangeArrowheads="1"/>
          </p:cNvSpPr>
          <p:nvPr/>
        </p:nvSpPr>
        <p:spPr bwMode="auto">
          <a:xfrm>
            <a:off x="8089900" y="1324420"/>
            <a:ext cx="368300" cy="4368800"/>
          </a:xfrm>
          <a:prstGeom prst="rect">
            <a:avLst/>
          </a:prstGeom>
          <a:noFill/>
          <a:ln w="25400">
            <a:solidFill>
              <a:srgbClr val="BE0210"/>
            </a:solidFill>
            <a:miter lim="800000"/>
            <a:headEnd/>
            <a:tailEnd/>
          </a:ln>
        </p:spPr>
        <p:txBody>
          <a:bodyPr/>
          <a:lstStyle/>
          <a:p>
            <a:endParaRPr lang="en-US"/>
          </a:p>
        </p:txBody>
      </p:sp>
      <p:pic>
        <p:nvPicPr>
          <p:cNvPr id="68620" name="Picture 12"/>
          <p:cNvPicPr>
            <a:picLocks noChangeAspect="1" noChangeArrowheads="1"/>
          </p:cNvPicPr>
          <p:nvPr/>
        </p:nvPicPr>
        <p:blipFill>
          <a:blip r:embed="rId11" cstate="print"/>
          <a:srcRect/>
          <a:stretch>
            <a:fillRect/>
          </a:stretch>
        </p:blipFill>
        <p:spPr bwMode="auto">
          <a:xfrm>
            <a:off x="7150100" y="3381820"/>
            <a:ext cx="927100" cy="469900"/>
          </a:xfrm>
          <a:prstGeom prst="rect">
            <a:avLst/>
          </a:prstGeom>
          <a:noFill/>
          <a:ln w="9525">
            <a:noFill/>
            <a:miter lim="800000"/>
            <a:headEnd/>
            <a:tailEnd/>
          </a:ln>
          <a:effectLst/>
        </p:spPr>
      </p:pic>
      <p:pic>
        <p:nvPicPr>
          <p:cNvPr id="68621" name="Picture 13"/>
          <p:cNvPicPr>
            <a:picLocks noChangeAspect="1" noChangeArrowheads="1"/>
          </p:cNvPicPr>
          <p:nvPr/>
        </p:nvPicPr>
        <p:blipFill>
          <a:blip r:embed="rId12" cstate="print"/>
          <a:srcRect/>
          <a:stretch>
            <a:fillRect/>
          </a:stretch>
        </p:blipFill>
        <p:spPr bwMode="auto">
          <a:xfrm>
            <a:off x="5880100" y="3116934"/>
            <a:ext cx="1282700" cy="939800"/>
          </a:xfrm>
          <a:prstGeom prst="rect">
            <a:avLst/>
          </a:prstGeom>
          <a:noFill/>
          <a:ln w="9525">
            <a:noFill/>
            <a:miter lim="800000"/>
            <a:headEnd/>
            <a:tailEnd/>
          </a:ln>
          <a:effectLst/>
        </p:spPr>
      </p:pic>
      <p:sp>
        <p:nvSpPr>
          <p:cNvPr id="68622" name="Text Box 14"/>
          <p:cNvSpPr txBox="1">
            <a:spLocks noChangeArrowheads="1"/>
          </p:cNvSpPr>
          <p:nvPr/>
        </p:nvSpPr>
        <p:spPr bwMode="auto">
          <a:xfrm>
            <a:off x="1447800" y="3194495"/>
            <a:ext cx="3429000" cy="822325"/>
          </a:xfrm>
          <a:prstGeom prst="rect">
            <a:avLst/>
          </a:prstGeom>
          <a:noFill/>
          <a:ln w="9525">
            <a:noFill/>
            <a:miter lim="800000"/>
            <a:headEnd/>
            <a:tailEnd/>
          </a:ln>
          <a:effectLst/>
        </p:spPr>
        <p:txBody>
          <a:bodyPr anchor="ctr">
            <a:spAutoFit/>
          </a:bodyPr>
          <a:lstStyle/>
          <a:p>
            <a:r>
              <a:rPr lang="en-US" altLang="en-US" sz="2400" b="1" dirty="0"/>
              <a:t>In rated construction, </a:t>
            </a:r>
            <a:r>
              <a:rPr lang="en-US" altLang="en-US" sz="2400" b="1" u="sng" dirty="0"/>
              <a:t>all</a:t>
            </a:r>
            <a:r>
              <a:rPr lang="en-US" altLang="en-US" sz="2400" b="1" dirty="0"/>
              <a:t> floors are rated </a:t>
            </a:r>
          </a:p>
        </p:txBody>
      </p:sp>
      <p:sp>
        <p:nvSpPr>
          <p:cNvPr id="68623" name="Text Box 15"/>
          <p:cNvSpPr txBox="1">
            <a:spLocks noChangeArrowheads="1"/>
          </p:cNvSpPr>
          <p:nvPr/>
        </p:nvSpPr>
        <p:spPr bwMode="auto">
          <a:xfrm>
            <a:off x="1219200" y="4309820"/>
            <a:ext cx="6781800" cy="1187450"/>
          </a:xfrm>
          <a:prstGeom prst="rect">
            <a:avLst/>
          </a:prstGeom>
          <a:noFill/>
          <a:ln w="9525">
            <a:noFill/>
            <a:miter lim="800000"/>
            <a:headEnd/>
            <a:tailEnd/>
          </a:ln>
          <a:effectLst/>
        </p:spPr>
        <p:txBody>
          <a:bodyPr anchor="ctr">
            <a:spAutoFit/>
          </a:bodyPr>
          <a:lstStyle/>
          <a:p>
            <a:pPr algn="r"/>
            <a:r>
              <a:rPr lang="en-US" altLang="en-US" sz="2400" b="1" dirty="0"/>
              <a:t>The perimeter joint </a:t>
            </a:r>
            <a:r>
              <a:rPr lang="en-US" altLang="en-US" sz="2400" b="1" u="sng" dirty="0"/>
              <a:t>must</a:t>
            </a:r>
            <a:r>
              <a:rPr lang="en-US" altLang="en-US" sz="2400" b="1" dirty="0"/>
              <a:t> be sealed with an approved material or system that extends this rating to the exterior wall surface</a:t>
            </a:r>
          </a:p>
        </p:txBody>
      </p:sp>
      <p:sp>
        <p:nvSpPr>
          <p:cNvPr id="68624" name="Text Box 16"/>
          <p:cNvSpPr txBox="1">
            <a:spLocks noChangeArrowheads="1"/>
          </p:cNvSpPr>
          <p:nvPr/>
        </p:nvSpPr>
        <p:spPr bwMode="auto">
          <a:xfrm>
            <a:off x="3381375" y="1741700"/>
            <a:ext cx="2265363" cy="579438"/>
          </a:xfrm>
          <a:prstGeom prst="rect">
            <a:avLst/>
          </a:prstGeom>
          <a:noFill/>
          <a:ln w="9525">
            <a:noFill/>
            <a:miter lim="800000"/>
            <a:headEnd/>
            <a:tailEnd/>
          </a:ln>
          <a:effectLst/>
        </p:spPr>
        <p:txBody>
          <a:bodyPr wrap="none" anchor="ctr">
            <a:spAutoFit/>
          </a:bodyPr>
          <a:lstStyle/>
          <a:p>
            <a:pPr algn="ctr"/>
            <a:r>
              <a:rPr lang="en-US" altLang="en-US" sz="3200" dirty="0">
                <a:solidFill>
                  <a:srgbClr val="FF9900"/>
                </a:solidFill>
                <a:latin typeface="Impact" pitchFamily="34" charset="0"/>
              </a:rPr>
              <a:t>MANDATORY!</a:t>
            </a:r>
            <a:endParaRPr lang="en-US" altLang="en-US" sz="3200" dirty="0">
              <a:latin typeface="Impact" pitchFamily="34" charset="0"/>
            </a:endParaRPr>
          </a:p>
        </p:txBody>
      </p:sp>
      <p:sp>
        <p:nvSpPr>
          <p:cNvPr id="17" name="TextBox 16"/>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68622"/>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1000"/>
                                  </p:stCondLst>
                                  <p:childTnLst>
                                    <p:set>
                                      <p:cBhvr>
                                        <p:cTn id="9" dur="1" fill="hold">
                                          <p:stCondLst>
                                            <p:cond delay="499"/>
                                          </p:stCondLst>
                                        </p:cTn>
                                        <p:tgtEl>
                                          <p:spTgt spid="68617"/>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1000"/>
                                  </p:stCondLst>
                                  <p:childTnLst>
                                    <p:set>
                                      <p:cBhvr>
                                        <p:cTn id="12" dur="1" fill="hold">
                                          <p:stCondLst>
                                            <p:cond delay="499"/>
                                          </p:stCondLst>
                                        </p:cTn>
                                        <p:tgtEl>
                                          <p:spTgt spid="68616"/>
                                        </p:tgtEl>
                                        <p:attrNameLst>
                                          <p:attrName>style.visibility</p:attrName>
                                        </p:attrNameLst>
                                      </p:cBhvr>
                                      <p:to>
                                        <p:strVal val="visible"/>
                                      </p:to>
                                    </p:set>
                                  </p:childTnLst>
                                </p:cTn>
                              </p:par>
                            </p:childTnLst>
                          </p:cTn>
                        </p:par>
                        <p:par>
                          <p:cTn id="13" fill="hold">
                            <p:stCondLst>
                              <p:cond delay="5500"/>
                            </p:stCondLst>
                            <p:childTnLst>
                              <p:par>
                                <p:cTn id="14" presetID="1" presetClass="entr" presetSubtype="0" fill="hold" grpId="0" nodeType="afterEffect">
                                  <p:stCondLst>
                                    <p:cond delay="0"/>
                                  </p:stCondLst>
                                  <p:childTnLst>
                                    <p:set>
                                      <p:cBhvr>
                                        <p:cTn id="15" dur="1" fill="hold">
                                          <p:stCondLst>
                                            <p:cond delay="499"/>
                                          </p:stCondLst>
                                        </p:cTn>
                                        <p:tgtEl>
                                          <p:spTgt spid="68623"/>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68615"/>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0"/>
                                  </p:stCondLst>
                                  <p:childTnLst>
                                    <p:set>
                                      <p:cBhvr>
                                        <p:cTn id="21" dur="1" fill="hold">
                                          <p:stCondLst>
                                            <p:cond delay="499"/>
                                          </p:stCondLst>
                                        </p:cTn>
                                        <p:tgtEl>
                                          <p:spTgt spid="68614"/>
                                        </p:tgtEl>
                                        <p:attrNameLst>
                                          <p:attrName>style.visibility</p:attrName>
                                        </p:attrNameLst>
                                      </p:cBhvr>
                                      <p:to>
                                        <p:strVal val="visible"/>
                                      </p:to>
                                    </p:set>
                                  </p:childTnLst>
                                </p:cTn>
                              </p:par>
                            </p:childTnLst>
                          </p:cTn>
                        </p:par>
                        <p:par>
                          <p:cTn id="22" fill="hold">
                            <p:stCondLst>
                              <p:cond delay="8000"/>
                            </p:stCondLst>
                            <p:childTnLst>
                              <p:par>
                                <p:cTn id="23" presetID="1" presetClass="entr" presetSubtype="0" fill="hold" nodeType="afterEffect">
                                  <p:stCondLst>
                                    <p:cond delay="0"/>
                                  </p:stCondLst>
                                  <p:childTnLst>
                                    <p:set>
                                      <p:cBhvr>
                                        <p:cTn id="24" dur="1" fill="hold">
                                          <p:stCondLst>
                                            <p:cond delay="499"/>
                                          </p:stCondLst>
                                        </p:cTn>
                                        <p:tgtEl>
                                          <p:spTgt spid="68613"/>
                                        </p:tgtEl>
                                        <p:attrNameLst>
                                          <p:attrName>style.visibility</p:attrName>
                                        </p:attrNameLst>
                                      </p:cBhvr>
                                      <p:to>
                                        <p:strVal val="visible"/>
                                      </p:to>
                                    </p:set>
                                  </p:childTnLst>
                                </p:cTn>
                              </p:par>
                            </p:childTnLst>
                          </p:cTn>
                        </p:par>
                        <p:par>
                          <p:cTn id="25" fill="hold">
                            <p:stCondLst>
                              <p:cond delay="8500"/>
                            </p:stCondLst>
                            <p:childTnLst>
                              <p:par>
                                <p:cTn id="26" presetID="1" presetClass="entr" presetSubtype="0" fill="hold" nodeType="afterEffect">
                                  <p:stCondLst>
                                    <p:cond delay="0"/>
                                  </p:stCondLst>
                                  <p:childTnLst>
                                    <p:set>
                                      <p:cBhvr>
                                        <p:cTn id="27" dur="1" fill="hold">
                                          <p:stCondLst>
                                            <p:cond delay="499"/>
                                          </p:stCondLst>
                                        </p:cTn>
                                        <p:tgtEl>
                                          <p:spTgt spid="68612"/>
                                        </p:tgtEl>
                                        <p:attrNameLst>
                                          <p:attrName>style.visibility</p:attrName>
                                        </p:attrNameLst>
                                      </p:cBhvr>
                                      <p:to>
                                        <p:strVal val="visible"/>
                                      </p:to>
                                    </p:set>
                                  </p:childTnLst>
                                </p:cTn>
                              </p:par>
                            </p:childTnLst>
                          </p:cTn>
                        </p:par>
                        <p:par>
                          <p:cTn id="28" fill="hold">
                            <p:stCondLst>
                              <p:cond delay="9000"/>
                            </p:stCondLst>
                            <p:childTnLst>
                              <p:par>
                                <p:cTn id="29" presetID="1" presetClass="entr" presetSubtype="0" fill="hold" nodeType="afterEffect">
                                  <p:stCondLst>
                                    <p:cond delay="0"/>
                                  </p:stCondLst>
                                  <p:childTnLst>
                                    <p:set>
                                      <p:cBhvr>
                                        <p:cTn id="30" dur="1" fill="hold">
                                          <p:stCondLst>
                                            <p:cond delay="499"/>
                                          </p:stCondLst>
                                        </p:cTn>
                                        <p:tgtEl>
                                          <p:spTgt spid="68611"/>
                                        </p:tgtEl>
                                        <p:attrNameLst>
                                          <p:attrName>style.visibility</p:attrName>
                                        </p:attrNameLst>
                                      </p:cBhvr>
                                      <p:to>
                                        <p:strVal val="visible"/>
                                      </p:to>
                                    </p:set>
                                  </p:childTnLst>
                                </p:cTn>
                              </p:par>
                            </p:childTnLst>
                          </p:cTn>
                        </p:par>
                        <p:par>
                          <p:cTn id="31" fill="hold">
                            <p:stCondLst>
                              <p:cond delay="9500"/>
                            </p:stCondLst>
                            <p:childTnLst>
                              <p:par>
                                <p:cTn id="32" presetID="1" presetClass="entr" presetSubtype="0" fill="hold" nodeType="afterEffect">
                                  <p:stCondLst>
                                    <p:cond delay="0"/>
                                  </p:stCondLst>
                                  <p:childTnLst>
                                    <p:set>
                                      <p:cBhvr>
                                        <p:cTn id="33" dur="1" fill="hold">
                                          <p:stCondLst>
                                            <p:cond delay="499"/>
                                          </p:stCondLst>
                                        </p:cTn>
                                        <p:tgtEl>
                                          <p:spTgt spid="68610"/>
                                        </p:tgtEl>
                                        <p:attrNameLst>
                                          <p:attrName>style.visibility</p:attrName>
                                        </p:attrNameLst>
                                      </p:cBhvr>
                                      <p:to>
                                        <p:strVal val="visible"/>
                                      </p:to>
                                    </p:set>
                                  </p:childTnLst>
                                </p:cTn>
                              </p:par>
                            </p:childTnLst>
                          </p:cTn>
                        </p:par>
                        <p:par>
                          <p:cTn id="34" fill="hold">
                            <p:stCondLst>
                              <p:cond delay="10000"/>
                            </p:stCondLst>
                            <p:childTnLst>
                              <p:par>
                                <p:cTn id="35" presetID="17" presetClass="entr" presetSubtype="8" fill="hold" nodeType="afterEffect">
                                  <p:stCondLst>
                                    <p:cond delay="1000"/>
                                  </p:stCondLst>
                                  <p:childTnLst>
                                    <p:set>
                                      <p:cBhvr>
                                        <p:cTn id="36" dur="1" fill="hold">
                                          <p:stCondLst>
                                            <p:cond delay="0"/>
                                          </p:stCondLst>
                                        </p:cTn>
                                        <p:tgtEl>
                                          <p:spTgt spid="68620"/>
                                        </p:tgtEl>
                                        <p:attrNameLst>
                                          <p:attrName>style.visibility</p:attrName>
                                        </p:attrNameLst>
                                      </p:cBhvr>
                                      <p:to>
                                        <p:strVal val="visible"/>
                                      </p:to>
                                    </p:set>
                                    <p:anim calcmode="lin" valueType="num">
                                      <p:cBhvr>
                                        <p:cTn id="37" dur="500" fill="hold"/>
                                        <p:tgtEl>
                                          <p:spTgt spid="68620"/>
                                        </p:tgtEl>
                                        <p:attrNameLst>
                                          <p:attrName>ppt_x</p:attrName>
                                        </p:attrNameLst>
                                      </p:cBhvr>
                                      <p:tavLst>
                                        <p:tav tm="0">
                                          <p:val>
                                            <p:strVal val="#ppt_x-#ppt_w/2"/>
                                          </p:val>
                                        </p:tav>
                                        <p:tav tm="100000">
                                          <p:val>
                                            <p:strVal val="#ppt_x"/>
                                          </p:val>
                                        </p:tav>
                                      </p:tavLst>
                                    </p:anim>
                                    <p:anim calcmode="lin" valueType="num">
                                      <p:cBhvr>
                                        <p:cTn id="38" dur="500" fill="hold"/>
                                        <p:tgtEl>
                                          <p:spTgt spid="68620"/>
                                        </p:tgtEl>
                                        <p:attrNameLst>
                                          <p:attrName>ppt_y</p:attrName>
                                        </p:attrNameLst>
                                      </p:cBhvr>
                                      <p:tavLst>
                                        <p:tav tm="0">
                                          <p:val>
                                            <p:strVal val="#ppt_y"/>
                                          </p:val>
                                        </p:tav>
                                        <p:tav tm="100000">
                                          <p:val>
                                            <p:strVal val="#ppt_y"/>
                                          </p:val>
                                        </p:tav>
                                      </p:tavLst>
                                    </p:anim>
                                    <p:anim calcmode="lin" valueType="num">
                                      <p:cBhvr>
                                        <p:cTn id="39" dur="500" fill="hold"/>
                                        <p:tgtEl>
                                          <p:spTgt spid="68620"/>
                                        </p:tgtEl>
                                        <p:attrNameLst>
                                          <p:attrName>ppt_w</p:attrName>
                                        </p:attrNameLst>
                                      </p:cBhvr>
                                      <p:tavLst>
                                        <p:tav tm="0">
                                          <p:val>
                                            <p:fltVal val="0"/>
                                          </p:val>
                                        </p:tav>
                                        <p:tav tm="100000">
                                          <p:val>
                                            <p:strVal val="#ppt_w"/>
                                          </p:val>
                                        </p:tav>
                                      </p:tavLst>
                                    </p:anim>
                                    <p:anim calcmode="lin" valueType="num">
                                      <p:cBhvr>
                                        <p:cTn id="40" dur="500" fill="hold"/>
                                        <p:tgtEl>
                                          <p:spTgt spid="68620"/>
                                        </p:tgtEl>
                                        <p:attrNameLst>
                                          <p:attrName>ppt_h</p:attrName>
                                        </p:attrNameLst>
                                      </p:cBhvr>
                                      <p:tavLst>
                                        <p:tav tm="0">
                                          <p:val>
                                            <p:strVal val="#ppt_h"/>
                                          </p:val>
                                        </p:tav>
                                        <p:tav tm="100000">
                                          <p:val>
                                            <p:strVal val="#ppt_h"/>
                                          </p:val>
                                        </p:tav>
                                      </p:tavLst>
                                    </p:anim>
                                  </p:childTnLst>
                                </p:cTn>
                              </p:par>
                            </p:childTnLst>
                          </p:cTn>
                        </p:par>
                        <p:par>
                          <p:cTn id="41" fill="hold">
                            <p:stCondLst>
                              <p:cond delay="11500"/>
                            </p:stCondLst>
                            <p:childTnLst>
                              <p:par>
                                <p:cTn id="42" presetID="23" presetClass="entr" presetSubtype="528" fill="hold" grpId="0" nodeType="afterEffect">
                                  <p:stCondLst>
                                    <p:cond delay="0"/>
                                  </p:stCondLst>
                                  <p:childTnLst>
                                    <p:set>
                                      <p:cBhvr>
                                        <p:cTn id="43" dur="1" fill="hold">
                                          <p:stCondLst>
                                            <p:cond delay="0"/>
                                          </p:stCondLst>
                                        </p:cTn>
                                        <p:tgtEl>
                                          <p:spTgt spid="68624"/>
                                        </p:tgtEl>
                                        <p:attrNameLst>
                                          <p:attrName>style.visibility</p:attrName>
                                        </p:attrNameLst>
                                      </p:cBhvr>
                                      <p:to>
                                        <p:strVal val="visible"/>
                                      </p:to>
                                    </p:set>
                                    <p:anim calcmode="lin" valueType="num">
                                      <p:cBhvr>
                                        <p:cTn id="44" dur="500" fill="hold"/>
                                        <p:tgtEl>
                                          <p:spTgt spid="68624"/>
                                        </p:tgtEl>
                                        <p:attrNameLst>
                                          <p:attrName>ppt_w</p:attrName>
                                        </p:attrNameLst>
                                      </p:cBhvr>
                                      <p:tavLst>
                                        <p:tav tm="0">
                                          <p:val>
                                            <p:fltVal val="0"/>
                                          </p:val>
                                        </p:tav>
                                        <p:tav tm="100000">
                                          <p:val>
                                            <p:strVal val="#ppt_w"/>
                                          </p:val>
                                        </p:tav>
                                      </p:tavLst>
                                    </p:anim>
                                    <p:anim calcmode="lin" valueType="num">
                                      <p:cBhvr>
                                        <p:cTn id="45" dur="500" fill="hold"/>
                                        <p:tgtEl>
                                          <p:spTgt spid="68624"/>
                                        </p:tgtEl>
                                        <p:attrNameLst>
                                          <p:attrName>ppt_h</p:attrName>
                                        </p:attrNameLst>
                                      </p:cBhvr>
                                      <p:tavLst>
                                        <p:tav tm="0">
                                          <p:val>
                                            <p:fltVal val="0"/>
                                          </p:val>
                                        </p:tav>
                                        <p:tav tm="100000">
                                          <p:val>
                                            <p:strVal val="#ppt_h"/>
                                          </p:val>
                                        </p:tav>
                                      </p:tavLst>
                                    </p:anim>
                                    <p:anim calcmode="lin" valueType="num">
                                      <p:cBhvr>
                                        <p:cTn id="46" dur="500" fill="hold"/>
                                        <p:tgtEl>
                                          <p:spTgt spid="68624"/>
                                        </p:tgtEl>
                                        <p:attrNameLst>
                                          <p:attrName>ppt_x</p:attrName>
                                        </p:attrNameLst>
                                      </p:cBhvr>
                                      <p:tavLst>
                                        <p:tav tm="0">
                                          <p:val>
                                            <p:fltVal val="0.5"/>
                                          </p:val>
                                        </p:tav>
                                        <p:tav tm="100000">
                                          <p:val>
                                            <p:strVal val="#ppt_x"/>
                                          </p:val>
                                        </p:tav>
                                      </p:tavLst>
                                    </p:anim>
                                    <p:anim calcmode="lin" valueType="num">
                                      <p:cBhvr>
                                        <p:cTn id="47" dur="500" fill="hold"/>
                                        <p:tgtEl>
                                          <p:spTgt spid="686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2" grpId="0" autoUpdateAnimBg="0"/>
      <p:bldP spid="68623" grpId="0" autoUpdateAnimBg="0"/>
      <p:bldP spid="6862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370"/>
            <a:ext cx="8229600" cy="1143000"/>
          </a:xfrm>
        </p:spPr>
        <p:txBody>
          <a:bodyPr>
            <a:normAutofit/>
          </a:bodyPr>
          <a:lstStyle/>
          <a:p>
            <a:pPr algn="l"/>
            <a:r>
              <a:rPr lang="en-US" sz="3600" dirty="0" smtClean="0"/>
              <a:t>Fire Performance of Mineral Wool</a:t>
            </a:r>
            <a:endParaRPr lang="en-US" sz="3600" dirty="0"/>
          </a:p>
        </p:txBody>
      </p:sp>
      <p:sp>
        <p:nvSpPr>
          <p:cNvPr id="3" name="Content Placeholder 2"/>
          <p:cNvSpPr>
            <a:spLocks noGrp="1"/>
          </p:cNvSpPr>
          <p:nvPr>
            <p:ph idx="1"/>
          </p:nvPr>
        </p:nvSpPr>
        <p:spPr>
          <a:xfrm>
            <a:off x="176732" y="1589808"/>
            <a:ext cx="3306696" cy="1325563"/>
          </a:xfrm>
        </p:spPr>
        <p:txBody>
          <a:bodyPr>
            <a:normAutofit fontScale="92500" lnSpcReduction="20000"/>
          </a:bodyPr>
          <a:lstStyle/>
          <a:p>
            <a:pPr marL="0" indent="0">
              <a:spcBef>
                <a:spcPts val="0"/>
              </a:spcBef>
              <a:buNone/>
            </a:pPr>
            <a:r>
              <a:rPr lang="en-US" sz="3600" dirty="0" smtClean="0"/>
              <a:t>ASTM E 119 Time Temperature Curve </a:t>
            </a:r>
          </a:p>
          <a:p>
            <a:pPr marL="0" indent="0">
              <a:spcBef>
                <a:spcPts val="0"/>
              </a:spcBef>
              <a:buNone/>
            </a:pPr>
            <a:endParaRPr lang="en-US" sz="2000" dirty="0"/>
          </a:p>
          <a:p>
            <a:pPr>
              <a:spcBef>
                <a:spcPts val="0"/>
              </a:spcBef>
            </a:pPr>
            <a:endParaRPr lang="en-US" sz="2000" dirty="0"/>
          </a:p>
        </p:txBody>
      </p:sp>
      <p:pic>
        <p:nvPicPr>
          <p:cNvPr id="5122" name="Picture 2"/>
          <p:cNvPicPr>
            <a:picLocks noChangeAspect="1" noChangeArrowheads="1"/>
          </p:cNvPicPr>
          <p:nvPr/>
        </p:nvPicPr>
        <p:blipFill>
          <a:blip r:embed="rId3" cstate="print"/>
          <a:srcRect/>
          <a:stretch>
            <a:fillRect/>
          </a:stretch>
        </p:blipFill>
        <p:spPr bwMode="auto">
          <a:xfrm>
            <a:off x="4372215" y="1149576"/>
            <a:ext cx="4275397" cy="4653103"/>
          </a:xfrm>
          <a:prstGeom prst="rect">
            <a:avLst/>
          </a:prstGeom>
          <a:noFill/>
          <a:ln w="9525">
            <a:noFill/>
            <a:miter lim="800000"/>
            <a:headEnd/>
            <a:tailEnd/>
          </a:ln>
        </p:spPr>
      </p:pic>
      <p:sp>
        <p:nvSpPr>
          <p:cNvPr id="6" name="Rectangle 5"/>
          <p:cNvSpPr/>
          <p:nvPr/>
        </p:nvSpPr>
        <p:spPr>
          <a:xfrm>
            <a:off x="4696578" y="1375063"/>
            <a:ext cx="810604" cy="21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smtClean="0">
                <a:solidFill>
                  <a:schemeClr val="tx1"/>
                </a:solidFill>
              </a:rPr>
              <a:t>Mineral wool</a:t>
            </a:r>
            <a:endParaRPr lang="en-US" sz="800" b="1" dirty="0">
              <a:solidFill>
                <a:schemeClr val="tx1"/>
              </a:solidFill>
            </a:endParaRPr>
          </a:p>
        </p:txBody>
      </p:sp>
      <p:sp>
        <p:nvSpPr>
          <p:cNvPr id="9" name="TextBox 8"/>
          <p:cNvSpPr txBox="1"/>
          <p:nvPr/>
        </p:nvSpPr>
        <p:spPr>
          <a:xfrm>
            <a:off x="4800600" y="6090558"/>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F-885 P1"/>
          <p:cNvPicPr>
            <a:picLocks noChangeAspect="1" noChangeArrowheads="1"/>
          </p:cNvPicPr>
          <p:nvPr/>
        </p:nvPicPr>
        <p:blipFill>
          <a:blip r:embed="rId3" cstate="print">
            <a:lum bright="6000" contrast="-4000"/>
          </a:blip>
          <a:srcRect/>
          <a:stretch>
            <a:fillRect/>
          </a:stretch>
        </p:blipFill>
        <p:spPr bwMode="auto">
          <a:xfrm>
            <a:off x="2770730" y="838200"/>
            <a:ext cx="5446169" cy="4978400"/>
          </a:xfrm>
          <a:prstGeom prst="rect">
            <a:avLst/>
          </a:prstGeom>
          <a:noFill/>
          <a:ln w="9525">
            <a:noFill/>
            <a:miter lim="800000"/>
            <a:headEnd/>
            <a:tailEnd/>
          </a:ln>
        </p:spPr>
      </p:pic>
      <p:grpSp>
        <p:nvGrpSpPr>
          <p:cNvPr id="3" name="Group 7"/>
          <p:cNvGrpSpPr>
            <a:grpSpLocks/>
          </p:cNvGrpSpPr>
          <p:nvPr/>
        </p:nvGrpSpPr>
        <p:grpSpPr bwMode="auto">
          <a:xfrm>
            <a:off x="4521200" y="3073401"/>
            <a:ext cx="4343400" cy="1323173"/>
            <a:chOff x="2016" y="1872"/>
            <a:chExt cx="3185" cy="1033"/>
          </a:xfrm>
        </p:grpSpPr>
        <p:sp>
          <p:nvSpPr>
            <p:cNvPr id="8" name="Line 8"/>
            <p:cNvSpPr>
              <a:spLocks noChangeShapeType="1"/>
            </p:cNvSpPr>
            <p:nvPr/>
          </p:nvSpPr>
          <p:spPr bwMode="auto">
            <a:xfrm flipH="1">
              <a:off x="2016" y="2208"/>
              <a:ext cx="288" cy="0"/>
            </a:xfrm>
            <a:prstGeom prst="line">
              <a:avLst/>
            </a:prstGeom>
            <a:noFill/>
            <a:ln w="57150">
              <a:solidFill>
                <a:srgbClr val="FF0000"/>
              </a:solidFill>
              <a:round/>
              <a:headEnd/>
              <a:tailEnd type="triangle" w="lg" len="lg"/>
            </a:ln>
          </p:spPr>
          <p:txBody>
            <a:bodyPr wrap="none" anchor="ctr"/>
            <a:lstStyle/>
            <a:p>
              <a:endParaRPr lang="en-US" dirty="0"/>
            </a:p>
          </p:txBody>
        </p:sp>
        <p:sp>
          <p:nvSpPr>
            <p:cNvPr id="9" name="Text Box 9"/>
            <p:cNvSpPr txBox="1">
              <a:spLocks noChangeArrowheads="1"/>
            </p:cNvSpPr>
            <p:nvPr/>
          </p:nvSpPr>
          <p:spPr bwMode="auto">
            <a:xfrm>
              <a:off x="2304" y="1872"/>
              <a:ext cx="2897" cy="1033"/>
            </a:xfrm>
            <a:prstGeom prst="rect">
              <a:avLst/>
            </a:prstGeom>
            <a:solidFill>
              <a:srgbClr val="000000"/>
            </a:solidFill>
            <a:ln w="38100">
              <a:solidFill>
                <a:srgbClr val="FF0000"/>
              </a:solidFill>
              <a:miter lim="800000"/>
              <a:headEnd/>
              <a:tailEnd/>
            </a:ln>
          </p:spPr>
          <p:txBody>
            <a:bodyPr wrap="square" lIns="91390" tIns="45696" rIns="91390" bIns="45696">
              <a:spAutoFit/>
            </a:bodyPr>
            <a:lstStyle/>
            <a:p>
              <a:pPr>
                <a:buClr>
                  <a:srgbClr val="FF0000"/>
                </a:buClr>
              </a:pPr>
              <a:r>
                <a:rPr lang="en-US" sz="2000" b="1" dirty="0" smtClean="0">
                  <a:solidFill>
                    <a:srgbClr val="FF0000"/>
                  </a:solidFill>
                  <a:latin typeface="Arial" pitchFamily="34" charset="0"/>
                  <a:cs typeface="Arial" pitchFamily="34" charset="0"/>
                </a:rPr>
                <a:t>1050° F </a:t>
              </a:r>
              <a:r>
                <a:rPr lang="en-US" sz="2000" b="1" dirty="0" smtClean="0">
                  <a:solidFill>
                    <a:schemeClr val="bg1"/>
                  </a:solidFill>
                  <a:latin typeface="Arial" pitchFamily="34" charset="0"/>
                  <a:cs typeface="Arial" pitchFamily="34" charset="0"/>
                </a:rPr>
                <a:t>(6min</a:t>
              </a:r>
              <a:r>
                <a:rPr lang="en-US" sz="2000" b="1" dirty="0">
                  <a:solidFill>
                    <a:schemeClr val="bg1"/>
                  </a:solidFill>
                  <a:latin typeface="Arial" pitchFamily="34" charset="0"/>
                  <a:cs typeface="Arial" pitchFamily="34" charset="0"/>
                </a:rPr>
                <a:t>)</a:t>
              </a:r>
              <a:r>
                <a:rPr lang="en-US" sz="2000" b="1" dirty="0">
                  <a:solidFill>
                    <a:srgbClr val="FF0000"/>
                  </a:solidFill>
                  <a:latin typeface="Arial" pitchFamily="34" charset="0"/>
                  <a:cs typeface="Arial" pitchFamily="34" charset="0"/>
                </a:rPr>
                <a:t>  </a:t>
              </a:r>
              <a:endParaRPr lang="en-US" sz="2000" b="1" dirty="0" smtClean="0">
                <a:solidFill>
                  <a:srgbClr val="FF0000"/>
                </a:solidFill>
                <a:latin typeface="Arial" pitchFamily="34" charset="0"/>
                <a:cs typeface="Arial" pitchFamily="34" charset="0"/>
              </a:endParaRPr>
            </a:p>
            <a:p>
              <a:pPr>
                <a:buClr>
                  <a:srgbClr val="FF0000"/>
                </a:buClr>
              </a:pPr>
              <a:r>
                <a:rPr lang="en-US" sz="2000" b="1" dirty="0" smtClean="0">
                  <a:solidFill>
                    <a:srgbClr val="FF0000"/>
                  </a:solidFill>
                  <a:latin typeface="Arial" pitchFamily="34" charset="0"/>
                  <a:cs typeface="Arial" pitchFamily="34" charset="0"/>
                </a:rPr>
                <a:t>Materials such as Spray Foam, Zinc, and even Glass Fiber have been compromised. </a:t>
              </a:r>
              <a:endParaRPr lang="en-US" sz="2000" b="1" dirty="0">
                <a:solidFill>
                  <a:srgbClr val="FF0000"/>
                </a:solidFill>
                <a:latin typeface="Arial" pitchFamily="34" charset="0"/>
                <a:cs typeface="Arial" pitchFamily="34" charset="0"/>
              </a:endParaRPr>
            </a:p>
          </p:txBody>
        </p:sp>
      </p:grpSp>
      <p:sp>
        <p:nvSpPr>
          <p:cNvPr id="10" name="Freeform 9"/>
          <p:cNvSpPr/>
          <p:nvPr/>
        </p:nvSpPr>
        <p:spPr>
          <a:xfrm>
            <a:off x="4541882" y="3604846"/>
            <a:ext cx="8537" cy="2008554"/>
          </a:xfrm>
          <a:custGeom>
            <a:avLst/>
            <a:gdLst>
              <a:gd name="connsiteX0" fmla="*/ 1438 w 61823"/>
              <a:gd name="connsiteY0" fmla="*/ 2501660 h 2501660"/>
              <a:gd name="connsiteX1" fmla="*/ 1438 w 61823"/>
              <a:gd name="connsiteY1" fmla="*/ 1587260 h 2501660"/>
              <a:gd name="connsiteX2" fmla="*/ 10065 w 61823"/>
              <a:gd name="connsiteY2" fmla="*/ 405442 h 2501660"/>
              <a:gd name="connsiteX3" fmla="*/ 61823 w 61823"/>
              <a:gd name="connsiteY3" fmla="*/ 0 h 2501660"/>
              <a:gd name="connsiteX0" fmla="*/ 7189 w 16055"/>
              <a:gd name="connsiteY0" fmla="*/ 2501660 h 2501660"/>
              <a:gd name="connsiteX1" fmla="*/ 7189 w 16055"/>
              <a:gd name="connsiteY1" fmla="*/ 1587260 h 2501660"/>
              <a:gd name="connsiteX2" fmla="*/ 15816 w 16055"/>
              <a:gd name="connsiteY2" fmla="*/ 405442 h 2501660"/>
              <a:gd name="connsiteX3" fmla="*/ 5751 w 16055"/>
              <a:gd name="connsiteY3" fmla="*/ 0 h 2501660"/>
              <a:gd name="connsiteX0" fmla="*/ 1438 w 11543"/>
              <a:gd name="connsiteY0" fmla="*/ 2602942 h 2602942"/>
              <a:gd name="connsiteX1" fmla="*/ 1438 w 11543"/>
              <a:gd name="connsiteY1" fmla="*/ 1688542 h 2602942"/>
              <a:gd name="connsiteX2" fmla="*/ 10065 w 11543"/>
              <a:gd name="connsiteY2" fmla="*/ 506724 h 2602942"/>
              <a:gd name="connsiteX3" fmla="*/ 10304 w 11543"/>
              <a:gd name="connsiteY3" fmla="*/ 0 h 2602942"/>
            </a:gdLst>
            <a:ahLst/>
            <a:cxnLst>
              <a:cxn ang="0">
                <a:pos x="connsiteX0" y="connsiteY0"/>
              </a:cxn>
              <a:cxn ang="0">
                <a:pos x="connsiteX1" y="connsiteY1"/>
              </a:cxn>
              <a:cxn ang="0">
                <a:pos x="connsiteX2" y="connsiteY2"/>
              </a:cxn>
              <a:cxn ang="0">
                <a:pos x="connsiteX3" y="connsiteY3"/>
              </a:cxn>
            </a:cxnLst>
            <a:rect l="l" t="t" r="r" b="b"/>
            <a:pathLst>
              <a:path w="11543" h="2602942">
                <a:moveTo>
                  <a:pt x="1438" y="2602942"/>
                </a:moveTo>
                <a:cubicBezTo>
                  <a:pt x="1438" y="2320427"/>
                  <a:pt x="0" y="2037912"/>
                  <a:pt x="1438" y="1688542"/>
                </a:cubicBezTo>
                <a:cubicBezTo>
                  <a:pt x="2876" y="1339172"/>
                  <a:pt x="8587" y="788148"/>
                  <a:pt x="10065" y="506724"/>
                </a:cubicBezTo>
                <a:cubicBezTo>
                  <a:pt x="11543" y="225300"/>
                  <a:pt x="4553" y="129396"/>
                  <a:pt x="10304" y="0"/>
                </a:cubicBezTo>
              </a:path>
            </a:pathLst>
          </a:custGeom>
          <a:ln w="603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p:cNvSpPr/>
          <p:nvPr/>
        </p:nvSpPr>
        <p:spPr>
          <a:xfrm>
            <a:off x="3050471" y="1631212"/>
            <a:ext cx="749808" cy="11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b="1" dirty="0" smtClean="0">
                <a:solidFill>
                  <a:schemeClr val="tx1"/>
                </a:solidFill>
              </a:rPr>
              <a:t>Mineral wool</a:t>
            </a:r>
            <a:endParaRPr lang="en-US" sz="800" b="1" dirty="0">
              <a:solidFill>
                <a:schemeClr val="tx1"/>
              </a:solidFill>
            </a:endParaRPr>
          </a:p>
        </p:txBody>
      </p:sp>
      <p:sp>
        <p:nvSpPr>
          <p:cNvPr id="12" name="TextBox 11"/>
          <p:cNvSpPr txBox="1"/>
          <p:nvPr/>
        </p:nvSpPr>
        <p:spPr>
          <a:xfrm>
            <a:off x="4800600" y="6090558"/>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4" name="Title 1"/>
          <p:cNvSpPr>
            <a:spLocks noGrp="1"/>
          </p:cNvSpPr>
          <p:nvPr>
            <p:ph type="title"/>
          </p:nvPr>
        </p:nvSpPr>
        <p:spPr>
          <a:xfrm>
            <a:off x="0" y="-252370"/>
            <a:ext cx="8229600" cy="1143000"/>
          </a:xfrm>
        </p:spPr>
        <p:txBody>
          <a:bodyPr>
            <a:normAutofit/>
          </a:bodyPr>
          <a:lstStyle/>
          <a:p>
            <a:pPr algn="l"/>
            <a:r>
              <a:rPr lang="en-US" sz="3600" dirty="0" smtClean="0"/>
              <a:t>Fire Performance of Mineral Wool</a:t>
            </a:r>
            <a:endParaRPr lang="en-US"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F-885 P1"/>
          <p:cNvPicPr>
            <a:picLocks noChangeAspect="1" noChangeArrowheads="1"/>
          </p:cNvPicPr>
          <p:nvPr/>
        </p:nvPicPr>
        <p:blipFill>
          <a:blip r:embed="rId3" cstate="print">
            <a:lum bright="6000" contrast="-4000"/>
          </a:blip>
          <a:srcRect/>
          <a:stretch>
            <a:fillRect/>
          </a:stretch>
        </p:blipFill>
        <p:spPr bwMode="auto">
          <a:xfrm>
            <a:off x="2446592" y="818098"/>
            <a:ext cx="5509840" cy="5036602"/>
          </a:xfrm>
          <a:prstGeom prst="rect">
            <a:avLst/>
          </a:prstGeom>
          <a:noFill/>
          <a:ln w="9525">
            <a:noFill/>
            <a:miter lim="800000"/>
            <a:headEnd/>
            <a:tailEnd/>
          </a:ln>
        </p:spPr>
      </p:pic>
      <p:grpSp>
        <p:nvGrpSpPr>
          <p:cNvPr id="3" name="Group 7"/>
          <p:cNvGrpSpPr>
            <a:grpSpLocks/>
          </p:cNvGrpSpPr>
          <p:nvPr/>
        </p:nvGrpSpPr>
        <p:grpSpPr bwMode="auto">
          <a:xfrm>
            <a:off x="4575725" y="2743199"/>
            <a:ext cx="4111075" cy="1003301"/>
            <a:chOff x="2016" y="1872"/>
            <a:chExt cx="3168" cy="841"/>
          </a:xfrm>
        </p:grpSpPr>
        <p:sp>
          <p:nvSpPr>
            <p:cNvPr id="8" name="Line 8"/>
            <p:cNvSpPr>
              <a:spLocks noChangeShapeType="1"/>
            </p:cNvSpPr>
            <p:nvPr/>
          </p:nvSpPr>
          <p:spPr bwMode="auto">
            <a:xfrm flipH="1">
              <a:off x="2016" y="2208"/>
              <a:ext cx="288" cy="0"/>
            </a:xfrm>
            <a:prstGeom prst="line">
              <a:avLst/>
            </a:prstGeom>
            <a:noFill/>
            <a:ln w="57150">
              <a:solidFill>
                <a:srgbClr val="FF0000"/>
              </a:solidFill>
              <a:round/>
              <a:headEnd/>
              <a:tailEnd type="triangle" w="lg" len="lg"/>
            </a:ln>
          </p:spPr>
          <p:txBody>
            <a:bodyPr wrap="none" anchor="ctr"/>
            <a:lstStyle/>
            <a:p>
              <a:endParaRPr lang="en-US" dirty="0"/>
            </a:p>
          </p:txBody>
        </p:sp>
        <p:sp>
          <p:nvSpPr>
            <p:cNvPr id="9" name="Text Box 9"/>
            <p:cNvSpPr txBox="1">
              <a:spLocks noChangeArrowheads="1"/>
            </p:cNvSpPr>
            <p:nvPr/>
          </p:nvSpPr>
          <p:spPr bwMode="auto">
            <a:xfrm>
              <a:off x="2304" y="1872"/>
              <a:ext cx="2880" cy="841"/>
            </a:xfrm>
            <a:prstGeom prst="rect">
              <a:avLst/>
            </a:prstGeom>
            <a:solidFill>
              <a:srgbClr val="000000"/>
            </a:solidFill>
            <a:ln w="38100">
              <a:solidFill>
                <a:srgbClr val="FF0000"/>
              </a:solidFill>
              <a:miter lim="800000"/>
              <a:headEnd/>
              <a:tailEnd/>
            </a:ln>
          </p:spPr>
          <p:txBody>
            <a:bodyPr wrap="square" lIns="91390" tIns="45696" rIns="91390" bIns="45696">
              <a:spAutoFit/>
            </a:bodyPr>
            <a:lstStyle/>
            <a:p>
              <a:pPr>
                <a:buClr>
                  <a:srgbClr val="FF0000"/>
                </a:buClr>
              </a:pPr>
              <a:r>
                <a:rPr lang="en-US" sz="3200" b="1" dirty="0" smtClean="0">
                  <a:solidFill>
                    <a:srgbClr val="FF0000"/>
                  </a:solidFill>
                  <a:latin typeface="Arial" pitchFamily="34" charset="0"/>
                  <a:cs typeface="Arial" pitchFamily="34" charset="0"/>
                </a:rPr>
                <a:t>1220° F </a:t>
              </a:r>
              <a:r>
                <a:rPr lang="en-US" sz="3200" b="1" dirty="0">
                  <a:solidFill>
                    <a:schemeClr val="bg1"/>
                  </a:solidFill>
                  <a:latin typeface="Arial" pitchFamily="34" charset="0"/>
                  <a:cs typeface="Arial" pitchFamily="34" charset="0"/>
                </a:rPr>
                <a:t>(9min)</a:t>
              </a:r>
              <a:r>
                <a:rPr lang="en-US" sz="3200" b="1" dirty="0">
                  <a:solidFill>
                    <a:srgbClr val="FF0000"/>
                  </a:solidFill>
                  <a:latin typeface="Arial" pitchFamily="34" charset="0"/>
                  <a:cs typeface="Arial" pitchFamily="34" charset="0"/>
                </a:rPr>
                <a:t>  aluminum melts</a:t>
              </a:r>
            </a:p>
          </p:txBody>
        </p:sp>
      </p:grpSp>
      <p:sp>
        <p:nvSpPr>
          <p:cNvPr id="10" name="Freeform 9"/>
          <p:cNvSpPr/>
          <p:nvPr/>
        </p:nvSpPr>
        <p:spPr>
          <a:xfrm>
            <a:off x="4235450" y="3207180"/>
            <a:ext cx="61823" cy="2501660"/>
          </a:xfrm>
          <a:custGeom>
            <a:avLst/>
            <a:gdLst>
              <a:gd name="connsiteX0" fmla="*/ 1438 w 61823"/>
              <a:gd name="connsiteY0" fmla="*/ 2501660 h 2501660"/>
              <a:gd name="connsiteX1" fmla="*/ 1438 w 61823"/>
              <a:gd name="connsiteY1" fmla="*/ 1587260 h 2501660"/>
              <a:gd name="connsiteX2" fmla="*/ 10065 w 61823"/>
              <a:gd name="connsiteY2" fmla="*/ 405442 h 2501660"/>
              <a:gd name="connsiteX3" fmla="*/ 61823 w 61823"/>
              <a:gd name="connsiteY3" fmla="*/ 0 h 2501660"/>
            </a:gdLst>
            <a:ahLst/>
            <a:cxnLst>
              <a:cxn ang="0">
                <a:pos x="connsiteX0" y="connsiteY0"/>
              </a:cxn>
              <a:cxn ang="0">
                <a:pos x="connsiteX1" y="connsiteY1"/>
              </a:cxn>
              <a:cxn ang="0">
                <a:pos x="connsiteX2" y="connsiteY2"/>
              </a:cxn>
              <a:cxn ang="0">
                <a:pos x="connsiteX3" y="connsiteY3"/>
              </a:cxn>
            </a:cxnLst>
            <a:rect l="l" t="t" r="r" b="b"/>
            <a:pathLst>
              <a:path w="61823" h="2501660">
                <a:moveTo>
                  <a:pt x="1438" y="2501660"/>
                </a:moveTo>
                <a:cubicBezTo>
                  <a:pt x="1438" y="2219145"/>
                  <a:pt x="0" y="1936630"/>
                  <a:pt x="1438" y="1587260"/>
                </a:cubicBezTo>
                <a:cubicBezTo>
                  <a:pt x="2876" y="1237890"/>
                  <a:pt x="1" y="669985"/>
                  <a:pt x="10065" y="405442"/>
                </a:cubicBezTo>
                <a:cubicBezTo>
                  <a:pt x="20129" y="140899"/>
                  <a:pt x="56072" y="129396"/>
                  <a:pt x="61823" y="0"/>
                </a:cubicBezTo>
              </a:path>
            </a:pathLst>
          </a:custGeom>
          <a:ln w="603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p:cNvSpPr/>
          <p:nvPr/>
        </p:nvSpPr>
        <p:spPr>
          <a:xfrm>
            <a:off x="2734564" y="1612900"/>
            <a:ext cx="749808" cy="11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b="1" dirty="0" smtClean="0">
                <a:solidFill>
                  <a:schemeClr val="tx1"/>
                </a:solidFill>
              </a:rPr>
              <a:t>Mineral wool</a:t>
            </a:r>
            <a:endParaRPr lang="en-US" sz="800" b="1" dirty="0">
              <a:solidFill>
                <a:schemeClr val="tx1"/>
              </a:solidFill>
            </a:endParaRPr>
          </a:p>
        </p:txBody>
      </p:sp>
      <p:sp>
        <p:nvSpPr>
          <p:cNvPr id="12" name="TextBox 11"/>
          <p:cNvSpPr txBox="1"/>
          <p:nvPr/>
        </p:nvSpPr>
        <p:spPr>
          <a:xfrm>
            <a:off x="4800600" y="60887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4" name="Title 1"/>
          <p:cNvSpPr>
            <a:spLocks noGrp="1"/>
          </p:cNvSpPr>
          <p:nvPr>
            <p:ph type="title"/>
          </p:nvPr>
        </p:nvSpPr>
        <p:spPr>
          <a:xfrm>
            <a:off x="0" y="-252370"/>
            <a:ext cx="8229600" cy="1143000"/>
          </a:xfrm>
        </p:spPr>
        <p:txBody>
          <a:bodyPr>
            <a:normAutofit/>
          </a:bodyPr>
          <a:lstStyle/>
          <a:p>
            <a:pPr algn="l"/>
            <a:r>
              <a:rPr lang="en-US" sz="3600" dirty="0" smtClean="0"/>
              <a:t>Fire Performance of Mineral Wool</a:t>
            </a:r>
            <a:endParaRPr lang="en-US"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4" name="Picture 1040" descr="I:\work_temp\phil_z\IFC\curtains_3.jpg"/>
          <p:cNvPicPr>
            <a:picLocks noChangeAspect="1" noChangeArrowheads="1"/>
          </p:cNvPicPr>
          <p:nvPr/>
        </p:nvPicPr>
        <p:blipFill>
          <a:blip r:embed="rId3" cstate="print"/>
          <a:srcRect/>
          <a:stretch>
            <a:fillRect/>
          </a:stretch>
        </p:blipFill>
        <p:spPr bwMode="auto">
          <a:xfrm>
            <a:off x="2687638" y="473075"/>
            <a:ext cx="3765550" cy="5029200"/>
          </a:xfrm>
          <a:prstGeom prst="rect">
            <a:avLst/>
          </a:prstGeom>
          <a:noFill/>
        </p:spPr>
      </p:pic>
      <p:sp>
        <p:nvSpPr>
          <p:cNvPr id="48130" name="Rectangle 1026"/>
          <p:cNvSpPr>
            <a:spLocks noChangeArrowheads="1"/>
          </p:cNvSpPr>
          <p:nvPr/>
        </p:nvSpPr>
        <p:spPr bwMode="auto">
          <a:xfrm>
            <a:off x="0" y="1146175"/>
            <a:ext cx="2667000" cy="2528888"/>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Curtain Wall Test Assembly</a:t>
            </a:r>
          </a:p>
          <a:p>
            <a:pPr algn="ctr"/>
            <a:endParaRPr lang="en-US" altLang="en-US" sz="3200" dirty="0">
              <a:latin typeface="Arial Black" pitchFamily="34" charset="0"/>
              <a:cs typeface="Times" charset="0"/>
            </a:endParaRPr>
          </a:p>
          <a:p>
            <a:pPr algn="ctr"/>
            <a:r>
              <a:rPr lang="en-US" altLang="en-US" sz="3200" dirty="0">
                <a:latin typeface="Arial Black" pitchFamily="34" charset="0"/>
                <a:cs typeface="Times" charset="0"/>
              </a:rPr>
              <a:t>Pre-Burn</a:t>
            </a:r>
            <a:endParaRPr lang="en-US" altLang="en-US" sz="3200" dirty="0">
              <a:solidFill>
                <a:schemeClr val="bg1"/>
              </a:solidFill>
              <a:latin typeface="Arial Black" pitchFamily="34" charset="0"/>
              <a:cs typeface="Times" charset="0"/>
            </a:endParaRPr>
          </a:p>
        </p:txBody>
      </p:sp>
      <p:sp>
        <p:nvSpPr>
          <p:cNvPr id="48133" name="Text Box 1029"/>
          <p:cNvSpPr txBox="1">
            <a:spLocks noChangeArrowheads="1"/>
          </p:cNvSpPr>
          <p:nvPr/>
        </p:nvSpPr>
        <p:spPr bwMode="auto">
          <a:xfrm>
            <a:off x="6553200" y="1463675"/>
            <a:ext cx="2590800" cy="320675"/>
          </a:xfrm>
          <a:prstGeom prst="rect">
            <a:avLst/>
          </a:prstGeom>
          <a:noFill/>
          <a:ln w="9525">
            <a:noFill/>
            <a:miter lim="800000"/>
            <a:headEnd/>
            <a:tailEnd/>
          </a:ln>
          <a:effectLst/>
        </p:spPr>
        <p:txBody>
          <a:bodyPr>
            <a:spAutoFit/>
          </a:bodyPr>
          <a:lstStyle/>
          <a:p>
            <a:pPr>
              <a:spcBef>
                <a:spcPct val="50000"/>
              </a:spcBef>
            </a:pPr>
            <a:r>
              <a:rPr lang="en-US" sz="1500">
                <a:solidFill>
                  <a:srgbClr val="FF0000"/>
                </a:solidFill>
              </a:rPr>
              <a:t>Transom above floor</a:t>
            </a:r>
          </a:p>
        </p:txBody>
      </p:sp>
      <p:sp>
        <p:nvSpPr>
          <p:cNvPr id="48134" name="Text Box 1030"/>
          <p:cNvSpPr txBox="1">
            <a:spLocks noChangeArrowheads="1"/>
          </p:cNvSpPr>
          <p:nvPr/>
        </p:nvSpPr>
        <p:spPr bwMode="auto">
          <a:xfrm>
            <a:off x="6553200" y="3657600"/>
            <a:ext cx="2590800" cy="320675"/>
          </a:xfrm>
          <a:prstGeom prst="rect">
            <a:avLst/>
          </a:prstGeom>
          <a:noFill/>
          <a:ln w="9525">
            <a:noFill/>
            <a:miter lim="800000"/>
            <a:headEnd/>
            <a:tailEnd/>
          </a:ln>
          <a:effectLst/>
        </p:spPr>
        <p:txBody>
          <a:bodyPr>
            <a:spAutoFit/>
          </a:bodyPr>
          <a:lstStyle/>
          <a:p>
            <a:pPr>
              <a:spcBef>
                <a:spcPct val="50000"/>
              </a:spcBef>
            </a:pPr>
            <a:r>
              <a:rPr lang="en-US" sz="1500">
                <a:solidFill>
                  <a:srgbClr val="FF0000"/>
                </a:solidFill>
              </a:rPr>
              <a:t>Transom below floor</a:t>
            </a:r>
          </a:p>
        </p:txBody>
      </p:sp>
      <p:sp>
        <p:nvSpPr>
          <p:cNvPr id="48135" name="Text Box 1031"/>
          <p:cNvSpPr txBox="1">
            <a:spLocks noChangeArrowheads="1"/>
          </p:cNvSpPr>
          <p:nvPr/>
        </p:nvSpPr>
        <p:spPr bwMode="auto">
          <a:xfrm>
            <a:off x="6553200" y="2759075"/>
            <a:ext cx="2590800" cy="549275"/>
          </a:xfrm>
          <a:prstGeom prst="rect">
            <a:avLst/>
          </a:prstGeom>
          <a:noFill/>
          <a:ln w="9525">
            <a:noFill/>
            <a:miter lim="800000"/>
            <a:headEnd/>
            <a:tailEnd/>
          </a:ln>
          <a:effectLst/>
        </p:spPr>
        <p:txBody>
          <a:bodyPr>
            <a:spAutoFit/>
          </a:bodyPr>
          <a:lstStyle/>
          <a:p>
            <a:pPr>
              <a:spcBef>
                <a:spcPct val="50000"/>
              </a:spcBef>
            </a:pPr>
            <a:r>
              <a:rPr lang="en-US" sz="1500">
                <a:solidFill>
                  <a:srgbClr val="FF0000"/>
                </a:solidFill>
              </a:rPr>
              <a:t>Mechanical attachments supporting insulation</a:t>
            </a:r>
          </a:p>
        </p:txBody>
      </p:sp>
      <p:sp>
        <p:nvSpPr>
          <p:cNvPr id="48136" name="Text Box 1032"/>
          <p:cNvSpPr txBox="1">
            <a:spLocks noChangeArrowheads="1"/>
          </p:cNvSpPr>
          <p:nvPr/>
        </p:nvSpPr>
        <p:spPr bwMode="auto">
          <a:xfrm>
            <a:off x="6553200" y="2073275"/>
            <a:ext cx="2590800" cy="549275"/>
          </a:xfrm>
          <a:prstGeom prst="rect">
            <a:avLst/>
          </a:prstGeom>
          <a:noFill/>
          <a:ln w="9525">
            <a:noFill/>
            <a:miter lim="800000"/>
            <a:headEnd/>
            <a:tailEnd/>
          </a:ln>
          <a:effectLst/>
        </p:spPr>
        <p:txBody>
          <a:bodyPr>
            <a:spAutoFit/>
          </a:bodyPr>
          <a:lstStyle/>
          <a:p>
            <a:pPr>
              <a:spcBef>
                <a:spcPct val="50000"/>
              </a:spcBef>
            </a:pPr>
            <a:r>
              <a:rPr lang="en-US" sz="1500">
                <a:solidFill>
                  <a:srgbClr val="FF0000"/>
                </a:solidFill>
              </a:rPr>
              <a:t>Mineral wool insulation at spandrel area</a:t>
            </a:r>
          </a:p>
        </p:txBody>
      </p:sp>
      <p:sp>
        <p:nvSpPr>
          <p:cNvPr id="48137" name="Line 1033"/>
          <p:cNvSpPr>
            <a:spLocks noChangeShapeType="1"/>
          </p:cNvSpPr>
          <p:nvPr/>
        </p:nvSpPr>
        <p:spPr bwMode="auto">
          <a:xfrm flipH="1">
            <a:off x="5715000" y="1616075"/>
            <a:ext cx="914400" cy="6096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48138" name="Line 1034"/>
          <p:cNvSpPr>
            <a:spLocks noChangeShapeType="1"/>
          </p:cNvSpPr>
          <p:nvPr/>
        </p:nvSpPr>
        <p:spPr bwMode="auto">
          <a:xfrm flipH="1">
            <a:off x="5715000" y="2225675"/>
            <a:ext cx="914400" cy="3048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48139" name="Line 1035"/>
          <p:cNvSpPr>
            <a:spLocks noChangeShapeType="1"/>
          </p:cNvSpPr>
          <p:nvPr/>
        </p:nvSpPr>
        <p:spPr bwMode="auto">
          <a:xfrm flipH="1" flipV="1">
            <a:off x="5715000" y="2835275"/>
            <a:ext cx="914400" cy="762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48140" name="Line 1036"/>
          <p:cNvSpPr>
            <a:spLocks noChangeShapeType="1"/>
          </p:cNvSpPr>
          <p:nvPr/>
        </p:nvSpPr>
        <p:spPr bwMode="auto">
          <a:xfrm flipH="1">
            <a:off x="5943600" y="2911475"/>
            <a:ext cx="685800" cy="762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48141" name="Line 1037"/>
          <p:cNvSpPr>
            <a:spLocks noChangeShapeType="1"/>
          </p:cNvSpPr>
          <p:nvPr/>
        </p:nvSpPr>
        <p:spPr bwMode="auto">
          <a:xfrm flipH="1" flipV="1">
            <a:off x="5715000" y="3368675"/>
            <a:ext cx="914400" cy="4572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48142" name="Text Box 1038"/>
          <p:cNvSpPr txBox="1">
            <a:spLocks noChangeArrowheads="1"/>
          </p:cNvSpPr>
          <p:nvPr/>
        </p:nvSpPr>
        <p:spPr bwMode="auto">
          <a:xfrm>
            <a:off x="6553200" y="4191000"/>
            <a:ext cx="2590800" cy="320675"/>
          </a:xfrm>
          <a:prstGeom prst="rect">
            <a:avLst/>
          </a:prstGeom>
          <a:noFill/>
          <a:ln w="9525">
            <a:noFill/>
            <a:miter lim="800000"/>
            <a:headEnd/>
            <a:tailEnd/>
          </a:ln>
          <a:effectLst/>
        </p:spPr>
        <p:txBody>
          <a:bodyPr>
            <a:spAutoFit/>
          </a:bodyPr>
          <a:lstStyle/>
          <a:p>
            <a:pPr>
              <a:spcBef>
                <a:spcPct val="50000"/>
              </a:spcBef>
            </a:pPr>
            <a:r>
              <a:rPr lang="en-US" sz="1500">
                <a:solidFill>
                  <a:srgbClr val="FF0000"/>
                </a:solidFill>
              </a:rPr>
              <a:t>Mullions</a:t>
            </a:r>
          </a:p>
        </p:txBody>
      </p:sp>
      <p:sp>
        <p:nvSpPr>
          <p:cNvPr id="48143" name="Line 1039"/>
          <p:cNvSpPr>
            <a:spLocks noChangeShapeType="1"/>
          </p:cNvSpPr>
          <p:nvPr/>
        </p:nvSpPr>
        <p:spPr bwMode="auto">
          <a:xfrm flipH="1" flipV="1">
            <a:off x="5181600" y="3140075"/>
            <a:ext cx="1447800" cy="12192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15" name="TextBox 14"/>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8" name="Picture 1032" descr="I:\work_temp\phil_z\IFC\curtains_4.jpg"/>
          <p:cNvPicPr>
            <a:picLocks noChangeAspect="1" noChangeArrowheads="1"/>
          </p:cNvPicPr>
          <p:nvPr/>
        </p:nvPicPr>
        <p:blipFill>
          <a:blip r:embed="rId3" cstate="print"/>
          <a:srcRect/>
          <a:stretch>
            <a:fillRect/>
          </a:stretch>
        </p:blipFill>
        <p:spPr bwMode="auto">
          <a:xfrm>
            <a:off x="4572000" y="654050"/>
            <a:ext cx="3665538" cy="4895850"/>
          </a:xfrm>
          <a:prstGeom prst="rect">
            <a:avLst/>
          </a:prstGeom>
          <a:noFill/>
        </p:spPr>
      </p:pic>
      <p:sp>
        <p:nvSpPr>
          <p:cNvPr id="46082" name="Rectangle 1026"/>
          <p:cNvSpPr>
            <a:spLocks noChangeArrowheads="1"/>
          </p:cNvSpPr>
          <p:nvPr/>
        </p:nvSpPr>
        <p:spPr bwMode="auto">
          <a:xfrm>
            <a:off x="495300" y="1047750"/>
            <a:ext cx="2819400" cy="2528888"/>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Assembly</a:t>
            </a:r>
          </a:p>
          <a:p>
            <a:pPr algn="ctr"/>
            <a:r>
              <a:rPr lang="en-US" altLang="en-US" sz="3200" dirty="0">
                <a:latin typeface="Arial Black" pitchFamily="34" charset="0"/>
                <a:cs typeface="Times" charset="0"/>
              </a:rPr>
              <a:t>Interior View</a:t>
            </a:r>
          </a:p>
          <a:p>
            <a:pPr algn="ctr"/>
            <a:endParaRPr lang="en-US" altLang="en-US" sz="3200" dirty="0">
              <a:latin typeface="Arial Black" pitchFamily="34" charset="0"/>
              <a:cs typeface="Times" charset="0"/>
            </a:endParaRPr>
          </a:p>
          <a:p>
            <a:pPr algn="ctr"/>
            <a:r>
              <a:rPr lang="en-US" altLang="en-US" sz="3200" dirty="0">
                <a:latin typeface="Arial Black" pitchFamily="34" charset="0"/>
                <a:cs typeface="Times" charset="0"/>
              </a:rPr>
              <a:t>Pre-Burn</a:t>
            </a:r>
            <a:endParaRPr lang="en-US" altLang="en-US" sz="3200" dirty="0">
              <a:solidFill>
                <a:schemeClr val="bg1"/>
              </a:solidFill>
              <a:latin typeface="Arial Black" pitchFamily="34" charset="0"/>
              <a:cs typeface="Times" charset="0"/>
            </a:endParaRPr>
          </a:p>
        </p:txBody>
      </p:sp>
      <p:sp>
        <p:nvSpPr>
          <p:cNvPr id="46085" name="Text Box 1029"/>
          <p:cNvSpPr txBox="1">
            <a:spLocks noChangeArrowheads="1"/>
          </p:cNvSpPr>
          <p:nvPr/>
        </p:nvSpPr>
        <p:spPr bwMode="auto">
          <a:xfrm>
            <a:off x="1905000" y="4406900"/>
            <a:ext cx="2590800" cy="549275"/>
          </a:xfrm>
          <a:prstGeom prst="rect">
            <a:avLst/>
          </a:prstGeom>
          <a:noFill/>
          <a:ln w="9525">
            <a:noFill/>
            <a:miter lim="800000"/>
            <a:headEnd/>
            <a:tailEnd/>
          </a:ln>
          <a:effectLst/>
        </p:spPr>
        <p:txBody>
          <a:bodyPr>
            <a:spAutoFit/>
          </a:bodyPr>
          <a:lstStyle/>
          <a:p>
            <a:pPr>
              <a:spcBef>
                <a:spcPct val="50000"/>
              </a:spcBef>
            </a:pPr>
            <a:r>
              <a:rPr lang="en-US" sz="1500" dirty="0">
                <a:solidFill>
                  <a:srgbClr val="FF0000"/>
                </a:solidFill>
              </a:rPr>
              <a:t>Thermocouples measuring temperature rise</a:t>
            </a:r>
          </a:p>
        </p:txBody>
      </p:sp>
      <p:sp>
        <p:nvSpPr>
          <p:cNvPr id="46086" name="Line 1030"/>
          <p:cNvSpPr>
            <a:spLocks noChangeShapeType="1"/>
          </p:cNvSpPr>
          <p:nvPr/>
        </p:nvSpPr>
        <p:spPr bwMode="auto">
          <a:xfrm flipV="1">
            <a:off x="4343400" y="2349500"/>
            <a:ext cx="1905000" cy="22098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46087" name="Line 1031"/>
          <p:cNvSpPr>
            <a:spLocks noChangeShapeType="1"/>
          </p:cNvSpPr>
          <p:nvPr/>
        </p:nvSpPr>
        <p:spPr bwMode="auto">
          <a:xfrm flipV="1">
            <a:off x="4343400" y="4025900"/>
            <a:ext cx="1524000" cy="533400"/>
          </a:xfrm>
          <a:prstGeom prst="line">
            <a:avLst/>
          </a:prstGeom>
          <a:noFill/>
          <a:ln w="9525">
            <a:solidFill>
              <a:srgbClr val="FF0000"/>
            </a:solidFill>
            <a:round/>
            <a:headEnd/>
            <a:tailEnd type="stealth" w="sm" len="med"/>
          </a:ln>
          <a:effectLst/>
        </p:spPr>
        <p:txBody>
          <a:bodyPr anchor="ctr">
            <a:spAutoFit/>
          </a:bodyPr>
          <a:lstStyle/>
          <a:p>
            <a:endParaRPr lang="en-US"/>
          </a:p>
        </p:txBody>
      </p:sp>
      <p:sp>
        <p:nvSpPr>
          <p:cNvPr id="7" name="TextBox 6"/>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85"/>
            <a:ext cx="8229600" cy="1143000"/>
          </a:xfrm>
        </p:spPr>
        <p:txBody>
          <a:bodyPr/>
          <a:lstStyle/>
          <a:p>
            <a:r>
              <a:rPr lang="en-US" dirty="0" smtClean="0"/>
              <a:t>Contact Information</a:t>
            </a:r>
            <a:endParaRPr lang="en-US" dirty="0"/>
          </a:p>
        </p:txBody>
      </p:sp>
      <p:sp>
        <p:nvSpPr>
          <p:cNvPr id="4" name="Content Placeholder 3"/>
          <p:cNvSpPr>
            <a:spLocks noGrp="1"/>
          </p:cNvSpPr>
          <p:nvPr>
            <p:ph idx="1"/>
          </p:nvPr>
        </p:nvSpPr>
        <p:spPr>
          <a:xfrm>
            <a:off x="457200" y="885932"/>
            <a:ext cx="7137400" cy="4025900"/>
          </a:xfrm>
        </p:spPr>
        <p:txBody>
          <a:bodyPr>
            <a:normAutofit/>
          </a:bodyPr>
          <a:lstStyle/>
          <a:p>
            <a:pPr>
              <a:buNone/>
            </a:pPr>
            <a:endParaRPr lang="en-US" sz="2800" dirty="0" smtClean="0"/>
          </a:p>
          <a:p>
            <a:pPr>
              <a:buNone/>
            </a:pPr>
            <a:r>
              <a:rPr lang="en-US" sz="1800" b="1" dirty="0" smtClean="0">
                <a:latin typeface="Arial" pitchFamily="34" charset="0"/>
                <a:cs typeface="Arial" pitchFamily="34" charset="0"/>
              </a:rPr>
              <a:t>Angela M. Ogino, LEED AP</a:t>
            </a:r>
          </a:p>
          <a:p>
            <a:pPr>
              <a:buNone/>
            </a:pPr>
            <a:r>
              <a:rPr lang="en-US" sz="1800" dirty="0" smtClean="0">
                <a:latin typeface="Arial" pitchFamily="34" charset="0"/>
                <a:cs typeface="Arial" pitchFamily="34" charset="0"/>
              </a:rPr>
              <a:t>Technical Services Leader </a:t>
            </a:r>
          </a:p>
          <a:p>
            <a:pPr>
              <a:buNone/>
            </a:pPr>
            <a:r>
              <a:rPr lang="en-US" sz="1800" b="1" dirty="0" smtClean="0">
                <a:latin typeface="Arial" pitchFamily="34" charset="0"/>
                <a:cs typeface="Arial" pitchFamily="34" charset="0"/>
              </a:rPr>
              <a:t>Thermafiber, Inc. </a:t>
            </a:r>
            <a:r>
              <a:rPr lang="en-US" sz="1800" b="1" dirty="0" err="1" smtClean="0">
                <a:latin typeface="Arial" pitchFamily="34" charset="0"/>
                <a:cs typeface="Arial" pitchFamily="34" charset="0"/>
              </a:rPr>
              <a:t>Insolutions</a:t>
            </a:r>
            <a:r>
              <a:rPr lang="en-US" sz="1800" b="1" baseline="30000" dirty="0" smtClean="0">
                <a:latin typeface="Arial" pitchFamily="34" charset="0"/>
                <a:cs typeface="Arial" pitchFamily="34" charset="0"/>
              </a:rPr>
              <a:t>®</a:t>
            </a:r>
          </a:p>
          <a:p>
            <a:pPr>
              <a:buNone/>
            </a:pPr>
            <a:r>
              <a:rPr lang="en-US" sz="1800" dirty="0" smtClean="0">
                <a:latin typeface="Arial" pitchFamily="34" charset="0"/>
                <a:cs typeface="Arial" pitchFamily="34" charset="0"/>
              </a:rPr>
              <a:t>(260) 569-8229</a:t>
            </a:r>
          </a:p>
          <a:p>
            <a:pPr>
              <a:buNone/>
            </a:pPr>
            <a:r>
              <a:rPr lang="en-US" sz="1800" dirty="0" smtClean="0">
                <a:latin typeface="Arial" pitchFamily="34" charset="0"/>
                <a:cs typeface="Arial" pitchFamily="34" charset="0"/>
              </a:rPr>
              <a:t>Email: angela.ogino@owenscorning.com </a:t>
            </a:r>
          </a:p>
          <a:p>
            <a:pPr>
              <a:buNone/>
            </a:pPr>
            <a:r>
              <a:rPr lang="en-US" sz="1800" dirty="0" smtClean="0">
                <a:latin typeface="Arial" pitchFamily="34" charset="0"/>
                <a:cs typeface="Arial" pitchFamily="34" charset="0"/>
              </a:rPr>
              <a:t>www.thermafiber.com</a:t>
            </a:r>
            <a:r>
              <a:rPr lang="en-US" sz="1800" dirty="0" smtClean="0"/>
              <a:t> </a:t>
            </a:r>
            <a:endParaRPr lang="en-US" sz="1800" dirty="0"/>
          </a:p>
        </p:txBody>
      </p:sp>
      <p:pic>
        <p:nvPicPr>
          <p:cNvPr id="124930" name="Picture 2"/>
          <p:cNvPicPr>
            <a:picLocks noChangeAspect="1" noChangeArrowheads="1"/>
          </p:cNvPicPr>
          <p:nvPr/>
        </p:nvPicPr>
        <p:blipFill>
          <a:blip r:embed="rId2"/>
          <a:srcRect/>
          <a:stretch>
            <a:fillRect/>
          </a:stretch>
        </p:blipFill>
        <p:spPr bwMode="auto">
          <a:xfrm>
            <a:off x="6536629" y="1251185"/>
            <a:ext cx="1343133" cy="1647697"/>
          </a:xfrm>
          <a:prstGeom prst="rect">
            <a:avLst/>
          </a:prstGeom>
          <a:noFill/>
          <a:ln w="9525">
            <a:noFill/>
            <a:miter lim="800000"/>
            <a:headEnd/>
            <a:tailEnd/>
          </a:ln>
        </p:spPr>
      </p:pic>
      <p:sp>
        <p:nvSpPr>
          <p:cNvPr id="5" name="Content Placeholder 3"/>
          <p:cNvSpPr txBox="1">
            <a:spLocks/>
          </p:cNvSpPr>
          <p:nvPr/>
        </p:nvSpPr>
        <p:spPr>
          <a:xfrm>
            <a:off x="457200" y="3289300"/>
            <a:ext cx="7137400" cy="2683483"/>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smtClean="0">
                <a:ln>
                  <a:noFill/>
                </a:ln>
                <a:solidFill>
                  <a:schemeClr val="tx1"/>
                </a:solidFill>
                <a:effectLst/>
                <a:uLnTx/>
                <a:uFillTx/>
                <a:latin typeface="Arial" pitchFamily="34" charset="0"/>
                <a:cs typeface="Arial" pitchFamily="34" charset="0"/>
              </a:rPr>
              <a:t>Melanie Bisson, CSI, CDT</a:t>
            </a:r>
          </a:p>
          <a:p>
            <a:r>
              <a:rPr lang="en-US" dirty="0" smtClean="0">
                <a:latin typeface="Arial" pitchFamily="34" charset="0"/>
                <a:cs typeface="Arial" pitchFamily="34" charset="0"/>
              </a:rPr>
              <a:t>Southeast Territory Sales Manager</a:t>
            </a:r>
          </a:p>
          <a:p>
            <a:pPr marL="342900" indent="-342900">
              <a:spcBef>
                <a:spcPct val="20000"/>
              </a:spcBef>
            </a:pPr>
            <a:r>
              <a:rPr lang="en-US" dirty="0" smtClean="0">
                <a:latin typeface="Arial" pitchFamily="34" charset="0"/>
                <a:cs typeface="Arial" pitchFamily="34" charset="0"/>
              </a:rPr>
              <a:t>Commercial &amp; Residential Solutions</a:t>
            </a:r>
          </a:p>
          <a:p>
            <a:pPr marL="342900" indent="-342900">
              <a:spcBef>
                <a:spcPct val="20000"/>
              </a:spcBef>
            </a:pPr>
            <a:r>
              <a:rPr lang="en-US" b="1" dirty="0" smtClean="0">
                <a:latin typeface="Arial" pitchFamily="34" charset="0"/>
                <a:cs typeface="Arial" pitchFamily="34" charset="0"/>
              </a:rPr>
              <a:t>Roxul USA INC.</a:t>
            </a:r>
          </a:p>
          <a:p>
            <a:r>
              <a:rPr lang="en-US" dirty="0" smtClean="0">
                <a:latin typeface="Arial" pitchFamily="34" charset="0"/>
                <a:cs typeface="Arial" pitchFamily="34" charset="0"/>
              </a:rPr>
              <a:t>(413) 265-8915</a:t>
            </a:r>
          </a:p>
          <a:p>
            <a:r>
              <a:rPr lang="en-US" dirty="0" smtClean="0">
                <a:latin typeface="Arial" pitchFamily="34" charset="0"/>
                <a:cs typeface="Arial" pitchFamily="34" charset="0"/>
              </a:rPr>
              <a:t>Email: melanie.bisson@roxul.com</a:t>
            </a:r>
          </a:p>
          <a:p>
            <a:r>
              <a:rPr lang="en-US" dirty="0" smtClean="0">
                <a:latin typeface="Arial" pitchFamily="34" charset="0"/>
                <a:cs typeface="Arial" pitchFamily="34" charset="0"/>
              </a:rPr>
              <a:t>www.roxul.com</a:t>
            </a:r>
          </a:p>
          <a:p>
            <a:r>
              <a:rPr lang="en-US" dirty="0" smtClean="0"/>
              <a:t> </a:t>
            </a:r>
            <a:endParaRPr kumimoji="0" lang="en-US" sz="1800" b="0" i="0" u="none" strike="noStrike" kern="1200" cap="none" spc="0" normalizeH="0" baseline="0" noProof="0" dirty="0">
              <a:ln>
                <a:noFill/>
              </a:ln>
              <a:solidFill>
                <a:schemeClr val="tx1"/>
              </a:solidFill>
              <a:effectLst/>
              <a:uLnTx/>
              <a:uFillTx/>
              <a:latin typeface="Aria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464" y="3911172"/>
            <a:ext cx="1597637" cy="1597637"/>
          </a:xfrm>
          <a:prstGeom prst="rect">
            <a:avLst/>
          </a:prstGeom>
        </p:spPr>
      </p:pic>
    </p:spTree>
    <p:extLst>
      <p:ext uri="{BB962C8B-B14F-4D97-AF65-F5344CB8AC3E}">
        <p14:creationId xmlns:p14="http://schemas.microsoft.com/office/powerpoint/2010/main" val="367570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I:\work_temp\phil_z\IFC\curtains_5.jpg"/>
          <p:cNvPicPr>
            <a:picLocks noChangeAspect="1" noChangeArrowheads="1"/>
          </p:cNvPicPr>
          <p:nvPr/>
        </p:nvPicPr>
        <p:blipFill>
          <a:blip r:embed="rId3" cstate="print"/>
          <a:srcRect/>
          <a:stretch>
            <a:fillRect/>
          </a:stretch>
        </p:blipFill>
        <p:spPr bwMode="auto">
          <a:xfrm>
            <a:off x="1752600" y="901700"/>
            <a:ext cx="5943600" cy="4464050"/>
          </a:xfrm>
          <a:prstGeom prst="rect">
            <a:avLst/>
          </a:prstGeom>
          <a:noFill/>
        </p:spPr>
      </p:pic>
      <p:sp>
        <p:nvSpPr>
          <p:cNvPr id="37890" name="Rectangle 2"/>
          <p:cNvSpPr>
            <a:spLocks noChangeArrowheads="1"/>
          </p:cNvSpPr>
          <p:nvPr/>
        </p:nvSpPr>
        <p:spPr bwMode="auto">
          <a:xfrm>
            <a:off x="0" y="246063"/>
            <a:ext cx="9144000" cy="579437"/>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Interior Burner Lit - Time: 0:00</a:t>
            </a:r>
            <a:endParaRPr lang="en-US" altLang="en-US" sz="3200" dirty="0">
              <a:solidFill>
                <a:schemeClr val="bg1"/>
              </a:solidFill>
              <a:latin typeface="Impact" pitchFamily="34" charset="0"/>
              <a:cs typeface="Times" charset="0"/>
            </a:endParaRPr>
          </a:p>
        </p:txBody>
      </p:sp>
      <p:sp>
        <p:nvSpPr>
          <p:cNvPr id="4" name="TextBox 3"/>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254000"/>
            <a:ext cx="9144000" cy="579438"/>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Exterior Burner Lit - Time: 0:05</a:t>
            </a:r>
          </a:p>
        </p:txBody>
      </p:sp>
      <p:pic>
        <p:nvPicPr>
          <p:cNvPr id="38917" name="Picture 5" descr="I:\work_temp\phil_z\IFC\curtains_7.jpg"/>
          <p:cNvPicPr>
            <a:picLocks noChangeAspect="1" noChangeArrowheads="1"/>
          </p:cNvPicPr>
          <p:nvPr/>
        </p:nvPicPr>
        <p:blipFill>
          <a:blip r:embed="rId3" cstate="print"/>
          <a:srcRect/>
          <a:stretch>
            <a:fillRect/>
          </a:stretch>
        </p:blipFill>
        <p:spPr bwMode="auto">
          <a:xfrm>
            <a:off x="1676400" y="863600"/>
            <a:ext cx="6096000" cy="4578350"/>
          </a:xfrm>
          <a:prstGeom prst="rect">
            <a:avLst/>
          </a:prstGeom>
          <a:noFill/>
        </p:spPr>
      </p:pic>
      <p:sp>
        <p:nvSpPr>
          <p:cNvPr id="4" name="TextBox 3"/>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1420813"/>
            <a:ext cx="3505200" cy="2528887"/>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Flames Climbing Exterior</a:t>
            </a:r>
          </a:p>
          <a:p>
            <a:pPr algn="ctr"/>
            <a:endParaRPr lang="en-US" altLang="en-US" sz="3200" dirty="0">
              <a:latin typeface="Arial Black" pitchFamily="34" charset="0"/>
              <a:cs typeface="Times" charset="0"/>
            </a:endParaRPr>
          </a:p>
          <a:p>
            <a:pPr algn="ctr"/>
            <a:r>
              <a:rPr lang="en-US" altLang="en-US" sz="3200" dirty="0">
                <a:latin typeface="Arial Black" pitchFamily="34" charset="0"/>
                <a:cs typeface="Times" charset="0"/>
              </a:rPr>
              <a:t>Time: 0:15</a:t>
            </a:r>
          </a:p>
        </p:txBody>
      </p:sp>
      <p:pic>
        <p:nvPicPr>
          <p:cNvPr id="39942" name="Picture 6" descr="I:\work_temp\phil_z\IFC\curtains_901.jpg"/>
          <p:cNvPicPr>
            <a:picLocks noChangeAspect="1" noChangeArrowheads="1"/>
          </p:cNvPicPr>
          <p:nvPr/>
        </p:nvPicPr>
        <p:blipFill>
          <a:blip r:embed="rId3" cstate="print"/>
          <a:srcRect/>
          <a:stretch>
            <a:fillRect/>
          </a:stretch>
        </p:blipFill>
        <p:spPr bwMode="auto">
          <a:xfrm>
            <a:off x="4724400" y="647700"/>
            <a:ext cx="3773488" cy="5040313"/>
          </a:xfrm>
          <a:prstGeom prst="rect">
            <a:avLst/>
          </a:prstGeom>
          <a:noFill/>
        </p:spPr>
      </p:pic>
      <p:sp>
        <p:nvSpPr>
          <p:cNvPr id="4" name="TextBox 3"/>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57200" y="963613"/>
            <a:ext cx="3657600" cy="4103687"/>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Melting of Mullions </a:t>
            </a:r>
          </a:p>
          <a:p>
            <a:pPr algn="ctr"/>
            <a:r>
              <a:rPr lang="en-US" altLang="en-US" sz="3200" dirty="0">
                <a:latin typeface="Arial Black" pitchFamily="34" charset="0"/>
                <a:cs typeface="Times" charset="0"/>
              </a:rPr>
              <a:t>&amp; </a:t>
            </a:r>
          </a:p>
          <a:p>
            <a:pPr algn="ctr"/>
            <a:r>
              <a:rPr lang="en-US" altLang="en-US" sz="3200" dirty="0">
                <a:latin typeface="Arial Black" pitchFamily="34" charset="0"/>
                <a:cs typeface="Times" charset="0"/>
              </a:rPr>
              <a:t>Transoms</a:t>
            </a:r>
          </a:p>
          <a:p>
            <a:pPr algn="ctr"/>
            <a:endParaRPr lang="en-US" altLang="en-US" sz="3200" dirty="0">
              <a:latin typeface="Arial Black" pitchFamily="34" charset="0"/>
              <a:cs typeface="Times" charset="0"/>
            </a:endParaRPr>
          </a:p>
          <a:p>
            <a:pPr algn="ctr"/>
            <a:r>
              <a:rPr lang="en-US" altLang="en-US" sz="3200" dirty="0">
                <a:latin typeface="Arial Black" pitchFamily="34" charset="0"/>
                <a:cs typeface="Times" charset="0"/>
              </a:rPr>
              <a:t>Time: 0:45</a:t>
            </a:r>
          </a:p>
          <a:p>
            <a:pPr algn="ctr"/>
            <a:endParaRPr lang="en-US" altLang="en-US" sz="3200" dirty="0">
              <a:latin typeface="Arial Black" pitchFamily="34" charset="0"/>
              <a:cs typeface="Times" charset="0"/>
            </a:endParaRPr>
          </a:p>
        </p:txBody>
      </p:sp>
      <p:pic>
        <p:nvPicPr>
          <p:cNvPr id="40965" name="Picture 5" descr="I:\work_temp\phil_z\IFC\curtains_9.jpg"/>
          <p:cNvPicPr>
            <a:picLocks noChangeAspect="1" noChangeArrowheads="1"/>
          </p:cNvPicPr>
          <p:nvPr/>
        </p:nvPicPr>
        <p:blipFill>
          <a:blip r:embed="rId3" cstate="print"/>
          <a:srcRect/>
          <a:stretch>
            <a:fillRect/>
          </a:stretch>
        </p:blipFill>
        <p:spPr bwMode="auto">
          <a:xfrm>
            <a:off x="4733925" y="495300"/>
            <a:ext cx="3767138" cy="5029200"/>
          </a:xfrm>
          <a:prstGeom prst="rect">
            <a:avLst/>
          </a:prstGeom>
          <a:noFill/>
        </p:spPr>
      </p:pic>
      <p:sp>
        <p:nvSpPr>
          <p:cNvPr id="4" name="TextBox 3"/>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0" y="330200"/>
            <a:ext cx="9144000" cy="584775"/>
          </a:xfrm>
          <a:prstGeom prst="rect">
            <a:avLst/>
          </a:prstGeom>
          <a:noFill/>
          <a:ln w="9525">
            <a:noFill/>
            <a:miter lim="800000"/>
            <a:headEnd/>
            <a:tailEnd/>
          </a:ln>
        </p:spPr>
        <p:txBody>
          <a:bodyPr wrap="square">
            <a:spAutoFit/>
          </a:bodyPr>
          <a:lstStyle/>
          <a:p>
            <a:pPr algn="ctr"/>
            <a:r>
              <a:rPr lang="en-US" sz="3200" dirty="0" smtClean="0">
                <a:latin typeface="Arial" pitchFamily="34" charset="0"/>
                <a:cs typeface="Arial" pitchFamily="34" charset="0"/>
              </a:rPr>
              <a:t>Transom exposure </a:t>
            </a:r>
            <a:r>
              <a:rPr lang="en-US" sz="3200" dirty="0">
                <a:latin typeface="Arial" pitchFamily="34" charset="0"/>
                <a:cs typeface="Arial" pitchFamily="34" charset="0"/>
              </a:rPr>
              <a:t>to fire test</a:t>
            </a:r>
            <a:endParaRPr lang="en-US" dirty="0">
              <a:latin typeface="Arial" pitchFamily="34" charset="0"/>
              <a:cs typeface="Arial" pitchFamily="34" charset="0"/>
            </a:endParaRPr>
          </a:p>
        </p:txBody>
      </p:sp>
      <p:sp>
        <p:nvSpPr>
          <p:cNvPr id="13" name="Text Box 8"/>
          <p:cNvSpPr txBox="1">
            <a:spLocks noChangeArrowheads="1"/>
          </p:cNvSpPr>
          <p:nvPr/>
        </p:nvSpPr>
        <p:spPr bwMode="auto">
          <a:xfrm>
            <a:off x="5943600" y="3530600"/>
            <a:ext cx="2819400" cy="707886"/>
          </a:xfrm>
          <a:prstGeom prst="rect">
            <a:avLst/>
          </a:prstGeom>
          <a:noFill/>
          <a:ln w="9525">
            <a:noFill/>
            <a:miter lim="800000"/>
            <a:headEnd/>
            <a:tailEnd/>
          </a:ln>
        </p:spPr>
        <p:txBody>
          <a:bodyPr wrap="square">
            <a:spAutoFit/>
          </a:bodyPr>
          <a:lstStyle/>
          <a:p>
            <a:r>
              <a:rPr lang="en-US" sz="2000" dirty="0" smtClean="0">
                <a:latin typeface="Arial" pitchFamily="34" charset="0"/>
                <a:cs typeface="Arial" pitchFamily="34" charset="0"/>
              </a:rPr>
              <a:t>Transom bending down 11 min. into test.  </a:t>
            </a:r>
            <a:endParaRPr lang="en-US" sz="2000" dirty="0">
              <a:latin typeface="Arial" pitchFamily="34" charset="0"/>
              <a:cs typeface="Arial" pitchFamily="34" charset="0"/>
            </a:endParaRPr>
          </a:p>
        </p:txBody>
      </p:sp>
      <p:pic>
        <p:nvPicPr>
          <p:cNvPr id="14" name="Picture 3"/>
          <p:cNvPicPr>
            <a:picLocks noChangeAspect="1" noChangeArrowheads="1"/>
          </p:cNvPicPr>
          <p:nvPr/>
        </p:nvPicPr>
        <p:blipFill>
          <a:blip r:embed="rId3" cstate="print"/>
          <a:srcRect/>
          <a:stretch>
            <a:fillRect/>
          </a:stretch>
        </p:blipFill>
        <p:spPr bwMode="auto">
          <a:xfrm>
            <a:off x="1371601" y="914975"/>
            <a:ext cx="3683000" cy="4069329"/>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5562600" y="1320800"/>
            <a:ext cx="2362200" cy="1328738"/>
          </a:xfrm>
          <a:prstGeom prst="rect">
            <a:avLst/>
          </a:prstGeom>
          <a:noFill/>
          <a:ln w="9525">
            <a:noFill/>
            <a:miter lim="800000"/>
            <a:headEnd/>
            <a:tailEnd/>
          </a:ln>
        </p:spPr>
      </p:pic>
      <p:sp>
        <p:nvSpPr>
          <p:cNvPr id="16" name="Line 7"/>
          <p:cNvSpPr>
            <a:spLocks noChangeShapeType="1"/>
          </p:cNvSpPr>
          <p:nvPr/>
        </p:nvSpPr>
        <p:spPr bwMode="auto">
          <a:xfrm flipH="1" flipV="1">
            <a:off x="3505200" y="3124200"/>
            <a:ext cx="2286000" cy="571500"/>
          </a:xfrm>
          <a:prstGeom prst="line">
            <a:avLst/>
          </a:prstGeom>
          <a:noFill/>
          <a:ln w="31750">
            <a:solidFill>
              <a:srgbClr val="FF0000"/>
            </a:solidFill>
            <a:round/>
            <a:headEnd/>
            <a:tailEnd type="triangle" w="med" len="med"/>
          </a:ln>
        </p:spPr>
        <p:txBody>
          <a:bodyPr wrap="none" anchor="ctr"/>
          <a:lstStyle/>
          <a:p>
            <a:endParaRPr lang="en-US" dirty="0"/>
          </a:p>
        </p:txBody>
      </p:sp>
      <p:sp>
        <p:nvSpPr>
          <p:cNvPr id="8" name="TextBox 7"/>
          <p:cNvSpPr txBox="1"/>
          <p:nvPr/>
        </p:nvSpPr>
        <p:spPr>
          <a:xfrm>
            <a:off x="4800600" y="59744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I:\work_temp\phil_z\IFC\curtains_903.jpg"/>
          <p:cNvPicPr>
            <a:picLocks noChangeAspect="1" noChangeArrowheads="1"/>
          </p:cNvPicPr>
          <p:nvPr/>
        </p:nvPicPr>
        <p:blipFill>
          <a:blip r:embed="rId3" cstate="print"/>
          <a:srcRect/>
          <a:stretch>
            <a:fillRect/>
          </a:stretch>
        </p:blipFill>
        <p:spPr bwMode="auto">
          <a:xfrm>
            <a:off x="4779963" y="622300"/>
            <a:ext cx="3906837" cy="5006975"/>
          </a:xfrm>
          <a:prstGeom prst="rect">
            <a:avLst/>
          </a:prstGeom>
          <a:noFill/>
        </p:spPr>
      </p:pic>
      <p:sp>
        <p:nvSpPr>
          <p:cNvPr id="44034" name="Rectangle 2"/>
          <p:cNvSpPr>
            <a:spLocks noChangeArrowheads="1"/>
          </p:cNvSpPr>
          <p:nvPr/>
        </p:nvSpPr>
        <p:spPr bwMode="auto">
          <a:xfrm>
            <a:off x="609600" y="1400175"/>
            <a:ext cx="3352800" cy="2346325"/>
          </a:xfrm>
          <a:prstGeom prst="rect">
            <a:avLst/>
          </a:prstGeom>
          <a:noFill/>
          <a:ln w="9525">
            <a:noFill/>
            <a:miter lim="800000"/>
            <a:headEnd/>
            <a:tailEnd/>
          </a:ln>
          <a:effectLst/>
        </p:spPr>
        <p:txBody>
          <a:bodyPr anchor="ctr">
            <a:spAutoFit/>
          </a:bodyPr>
          <a:lstStyle/>
          <a:p>
            <a:pPr algn="ctr"/>
            <a:r>
              <a:rPr lang="en-US" altLang="en-US" sz="4000" dirty="0">
                <a:latin typeface="Arial Black" pitchFamily="34" charset="0"/>
                <a:cs typeface="Times" charset="0"/>
              </a:rPr>
              <a:t>Post Test:</a:t>
            </a:r>
          </a:p>
          <a:p>
            <a:pPr algn="ctr"/>
            <a:endParaRPr lang="en-US" altLang="en-US" sz="3600" dirty="0">
              <a:latin typeface="Arial Black" pitchFamily="34" charset="0"/>
              <a:cs typeface="Times" charset="0"/>
            </a:endParaRPr>
          </a:p>
          <a:p>
            <a:pPr algn="ctr"/>
            <a:r>
              <a:rPr lang="en-US" altLang="en-US" sz="2400" dirty="0">
                <a:cs typeface="Times" charset="0"/>
              </a:rPr>
              <a:t>Close up Detail of Mullion and Transom Damage</a:t>
            </a:r>
          </a:p>
        </p:txBody>
      </p:sp>
      <p:sp>
        <p:nvSpPr>
          <p:cNvPr id="44036" name="Oval 4"/>
          <p:cNvSpPr>
            <a:spLocks noChangeArrowheads="1"/>
          </p:cNvSpPr>
          <p:nvPr/>
        </p:nvSpPr>
        <p:spPr bwMode="auto">
          <a:xfrm>
            <a:off x="5105400" y="1765300"/>
            <a:ext cx="3276600" cy="3276600"/>
          </a:xfrm>
          <a:prstGeom prst="ellipse">
            <a:avLst/>
          </a:prstGeom>
          <a:noFill/>
          <a:ln w="19050">
            <a:solidFill>
              <a:srgbClr val="FF0000"/>
            </a:solidFill>
            <a:round/>
            <a:headEnd/>
            <a:tailEnd/>
          </a:ln>
          <a:effectLst/>
        </p:spPr>
        <p:txBody>
          <a:bodyPr anchor="ctr">
            <a:spAutoFit/>
          </a:bodyPr>
          <a:lstStyle/>
          <a:p>
            <a:endParaRPr lang="en-US"/>
          </a:p>
        </p:txBody>
      </p:sp>
      <p:sp>
        <p:nvSpPr>
          <p:cNvPr id="5" name="TextBox 4"/>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 y="749300"/>
            <a:ext cx="9144000" cy="523172"/>
          </a:xfrm>
          <a:prstGeom prst="rect">
            <a:avLst/>
          </a:prstGeom>
          <a:noFill/>
          <a:ln w="9525">
            <a:noFill/>
            <a:miter lim="800000"/>
            <a:headEnd/>
            <a:tailEnd/>
          </a:ln>
        </p:spPr>
        <p:txBody>
          <a:bodyPr wrap="square" lIns="91390" tIns="45696" rIns="91390" bIns="45696">
            <a:spAutoFit/>
          </a:bodyPr>
          <a:lstStyle/>
          <a:p>
            <a:pPr algn="ctr">
              <a:spcBef>
                <a:spcPct val="0"/>
              </a:spcBef>
              <a:buClrTx/>
              <a:buFontTx/>
              <a:buNone/>
            </a:pPr>
            <a:r>
              <a:rPr lang="en-US" sz="2800" dirty="0" smtClean="0">
                <a:latin typeface="Arial" pitchFamily="34" charset="0"/>
                <a:cs typeface="Arial" pitchFamily="34" charset="0"/>
              </a:rPr>
              <a:t>Mullions </a:t>
            </a:r>
            <a:r>
              <a:rPr lang="en-US" sz="2800" dirty="0">
                <a:latin typeface="Arial" pitchFamily="34" charset="0"/>
                <a:cs typeface="Arial" pitchFamily="34" charset="0"/>
              </a:rPr>
              <a:t>and </a:t>
            </a:r>
            <a:r>
              <a:rPr lang="en-US" sz="2800" dirty="0" smtClean="0">
                <a:latin typeface="Arial" pitchFamily="34" charset="0"/>
                <a:cs typeface="Arial" pitchFamily="34" charset="0"/>
              </a:rPr>
              <a:t>Transoms </a:t>
            </a:r>
            <a:r>
              <a:rPr lang="en-US" sz="2800" dirty="0">
                <a:latin typeface="Arial" pitchFamily="34" charset="0"/>
                <a:cs typeface="Arial" pitchFamily="34" charset="0"/>
              </a:rPr>
              <a:t>after exposure to fire test</a:t>
            </a:r>
          </a:p>
        </p:txBody>
      </p:sp>
      <p:pic>
        <p:nvPicPr>
          <p:cNvPr id="33793" name="Picture 1"/>
          <p:cNvPicPr>
            <a:picLocks noChangeAspect="1" noChangeArrowheads="1"/>
          </p:cNvPicPr>
          <p:nvPr/>
        </p:nvPicPr>
        <p:blipFill>
          <a:blip r:embed="rId3" cstate="print"/>
          <a:srcRect l="20431" t="26048" r="17258" b="8065"/>
          <a:stretch>
            <a:fillRect/>
          </a:stretch>
        </p:blipFill>
        <p:spPr bwMode="auto">
          <a:xfrm>
            <a:off x="2616200" y="1272473"/>
            <a:ext cx="6047563" cy="4163128"/>
          </a:xfrm>
          <a:prstGeom prst="rect">
            <a:avLst/>
          </a:prstGeom>
          <a:noFill/>
          <a:ln w="25400">
            <a:noFill/>
            <a:miter lim="800000"/>
            <a:headEnd/>
            <a:tailEnd/>
          </a:ln>
          <a:effectLst/>
        </p:spPr>
      </p:pic>
      <p:sp>
        <p:nvSpPr>
          <p:cNvPr id="10" name="Text Box 8"/>
          <p:cNvSpPr txBox="1">
            <a:spLocks noChangeArrowheads="1"/>
          </p:cNvSpPr>
          <p:nvPr/>
        </p:nvSpPr>
        <p:spPr bwMode="auto">
          <a:xfrm>
            <a:off x="381000" y="1993900"/>
            <a:ext cx="1600200" cy="1938992"/>
          </a:xfrm>
          <a:prstGeom prst="rect">
            <a:avLst/>
          </a:prstGeom>
          <a:noFill/>
          <a:ln w="9525">
            <a:noFill/>
            <a:miter lim="800000"/>
            <a:headEnd/>
            <a:tailEnd/>
          </a:ln>
        </p:spPr>
        <p:txBody>
          <a:bodyPr wrap="square">
            <a:spAutoFit/>
          </a:bodyPr>
          <a:lstStyle/>
          <a:p>
            <a:r>
              <a:rPr lang="en-US" sz="2000" dirty="0" smtClean="0">
                <a:latin typeface="Arial" pitchFamily="34" charset="0"/>
                <a:cs typeface="Arial" pitchFamily="34" charset="0"/>
              </a:rPr>
              <a:t>Complete loss of horizontal transom and vertical mullions.</a:t>
            </a:r>
            <a:endParaRPr lang="en-US" sz="2000" dirty="0">
              <a:latin typeface="Arial" pitchFamily="34" charset="0"/>
              <a:cs typeface="Arial" pitchFamily="34" charset="0"/>
            </a:endParaRPr>
          </a:p>
        </p:txBody>
      </p:sp>
      <p:cxnSp>
        <p:nvCxnSpPr>
          <p:cNvPr id="12" name="Straight Arrow Connector 11"/>
          <p:cNvCxnSpPr/>
          <p:nvPr/>
        </p:nvCxnSpPr>
        <p:spPr>
          <a:xfrm>
            <a:off x="1676400" y="2260600"/>
            <a:ext cx="26670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676400" y="2374900"/>
            <a:ext cx="3124200" cy="1244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00600" y="60506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F-885 P1"/>
          <p:cNvPicPr>
            <a:picLocks noChangeAspect="1" noChangeArrowheads="1"/>
          </p:cNvPicPr>
          <p:nvPr/>
        </p:nvPicPr>
        <p:blipFill>
          <a:blip r:embed="rId3" cstate="print">
            <a:lum bright="6000" contrast="-4000"/>
          </a:blip>
          <a:srcRect/>
          <a:stretch>
            <a:fillRect/>
          </a:stretch>
        </p:blipFill>
        <p:spPr bwMode="auto">
          <a:xfrm>
            <a:off x="2555766" y="1054101"/>
            <a:ext cx="5126624" cy="4686299"/>
          </a:xfrm>
          <a:prstGeom prst="rect">
            <a:avLst/>
          </a:prstGeom>
          <a:noFill/>
          <a:ln w="9525">
            <a:noFill/>
            <a:miter lim="800000"/>
            <a:headEnd/>
            <a:tailEnd/>
          </a:ln>
        </p:spPr>
      </p:pic>
      <p:grpSp>
        <p:nvGrpSpPr>
          <p:cNvPr id="3" name="Group 7"/>
          <p:cNvGrpSpPr>
            <a:grpSpLocks/>
          </p:cNvGrpSpPr>
          <p:nvPr/>
        </p:nvGrpSpPr>
        <p:grpSpPr bwMode="auto">
          <a:xfrm>
            <a:off x="4419600" y="2088930"/>
            <a:ext cx="4724400" cy="1384300"/>
            <a:chOff x="2016" y="1872"/>
            <a:chExt cx="3168" cy="679"/>
          </a:xfrm>
        </p:grpSpPr>
        <p:sp>
          <p:nvSpPr>
            <p:cNvPr id="14" name="Line 8"/>
            <p:cNvSpPr>
              <a:spLocks noChangeShapeType="1"/>
            </p:cNvSpPr>
            <p:nvPr/>
          </p:nvSpPr>
          <p:spPr bwMode="auto">
            <a:xfrm flipH="1">
              <a:off x="2016" y="2208"/>
              <a:ext cx="288" cy="0"/>
            </a:xfrm>
            <a:prstGeom prst="line">
              <a:avLst/>
            </a:prstGeom>
            <a:noFill/>
            <a:ln w="57150">
              <a:solidFill>
                <a:srgbClr val="FF0000"/>
              </a:solidFill>
              <a:round/>
              <a:headEnd/>
              <a:tailEnd type="triangle" w="lg" len="lg"/>
            </a:ln>
          </p:spPr>
          <p:txBody>
            <a:bodyPr wrap="none" anchor="ctr"/>
            <a:lstStyle/>
            <a:p>
              <a:endParaRPr lang="en-US" dirty="0"/>
            </a:p>
          </p:txBody>
        </p:sp>
        <p:sp>
          <p:nvSpPr>
            <p:cNvPr id="16" name="Text Box 9"/>
            <p:cNvSpPr txBox="1">
              <a:spLocks noChangeArrowheads="1"/>
            </p:cNvSpPr>
            <p:nvPr/>
          </p:nvSpPr>
          <p:spPr bwMode="auto">
            <a:xfrm>
              <a:off x="2304" y="1872"/>
              <a:ext cx="2880" cy="679"/>
            </a:xfrm>
            <a:prstGeom prst="rect">
              <a:avLst/>
            </a:prstGeom>
            <a:solidFill>
              <a:srgbClr val="000000"/>
            </a:solidFill>
            <a:ln w="38100">
              <a:solidFill>
                <a:srgbClr val="FF0000"/>
              </a:solidFill>
              <a:miter lim="800000"/>
              <a:headEnd/>
              <a:tailEnd/>
            </a:ln>
          </p:spPr>
          <p:txBody>
            <a:bodyPr lIns="91390" tIns="45696" rIns="91390" bIns="45696">
              <a:spAutoFit/>
            </a:bodyPr>
            <a:lstStyle/>
            <a:p>
              <a:pPr eaLnBrk="0" hangingPunct="0">
                <a:spcBef>
                  <a:spcPct val="15000"/>
                </a:spcBef>
                <a:buClr>
                  <a:srgbClr val="FF0000"/>
                </a:buClr>
              </a:pPr>
              <a:r>
                <a:rPr lang="en-US" sz="3200" b="1" dirty="0" smtClean="0">
                  <a:solidFill>
                    <a:srgbClr val="FF0000"/>
                  </a:solidFill>
                  <a:latin typeface="Arial" pitchFamily="34" charset="0"/>
                  <a:cs typeface="Arial" pitchFamily="34" charset="0"/>
                </a:rPr>
                <a:t>1510° </a:t>
              </a:r>
              <a:r>
                <a:rPr lang="en-US" sz="3200" b="1" dirty="0">
                  <a:solidFill>
                    <a:srgbClr val="FF0000"/>
                  </a:solidFill>
                  <a:latin typeface="Arial" pitchFamily="34" charset="0"/>
                  <a:cs typeface="Arial" pitchFamily="34" charset="0"/>
                </a:rPr>
                <a:t>F  </a:t>
              </a:r>
              <a:r>
                <a:rPr lang="en-US" sz="3200" b="1" dirty="0">
                  <a:solidFill>
                    <a:schemeClr val="bg1"/>
                  </a:solidFill>
                  <a:latin typeface="Arial" pitchFamily="34" charset="0"/>
                  <a:cs typeface="Arial" pitchFamily="34" charset="0"/>
                </a:rPr>
                <a:t>(25 min)</a:t>
              </a:r>
              <a:r>
                <a:rPr lang="en-US" sz="3200" b="1" dirty="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
              </a:r>
              <a:br>
                <a:rPr lang="en-US" sz="3200" b="1" dirty="0" smtClean="0">
                  <a:solidFill>
                    <a:srgbClr val="FF0000"/>
                  </a:solidFill>
                  <a:latin typeface="Arial" pitchFamily="34" charset="0"/>
                  <a:cs typeface="Arial" pitchFamily="34" charset="0"/>
                </a:rPr>
              </a:br>
              <a:r>
                <a:rPr lang="en-US" sz="3200" b="1" dirty="0" smtClean="0">
                  <a:solidFill>
                    <a:srgbClr val="FF0000"/>
                  </a:solidFill>
                  <a:latin typeface="Arial" pitchFamily="34" charset="0"/>
                  <a:cs typeface="Arial" pitchFamily="34" charset="0"/>
                </a:rPr>
                <a:t>plate glass </a:t>
              </a:r>
              <a:r>
                <a:rPr lang="en-US" sz="3200" b="1" dirty="0">
                  <a:solidFill>
                    <a:srgbClr val="FF0000"/>
                  </a:solidFill>
                  <a:latin typeface="Arial" pitchFamily="34" charset="0"/>
                  <a:cs typeface="Arial" pitchFamily="34" charset="0"/>
                </a:rPr>
                <a:t>melts</a:t>
              </a:r>
            </a:p>
          </p:txBody>
        </p:sp>
      </p:grpSp>
      <p:grpSp>
        <p:nvGrpSpPr>
          <p:cNvPr id="4" name="Group 30"/>
          <p:cNvGrpSpPr/>
          <p:nvPr/>
        </p:nvGrpSpPr>
        <p:grpSpPr>
          <a:xfrm>
            <a:off x="4190999" y="2716753"/>
            <a:ext cx="190885" cy="2858547"/>
            <a:chOff x="2743200" y="3429000"/>
            <a:chExt cx="228600" cy="3048000"/>
          </a:xfrm>
        </p:grpSpPr>
        <p:cxnSp>
          <p:nvCxnSpPr>
            <p:cNvPr id="25" name="Straight Connector 24"/>
            <p:cNvCxnSpPr/>
            <p:nvPr/>
          </p:nvCxnSpPr>
          <p:spPr>
            <a:xfrm rot="5400000" flipH="1" flipV="1">
              <a:off x="1714500" y="5448300"/>
              <a:ext cx="2057400" cy="0"/>
            </a:xfrm>
            <a:prstGeom prst="line">
              <a:avLst/>
            </a:prstGeom>
            <a:ln w="952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2362200" y="3886200"/>
              <a:ext cx="914400" cy="152400"/>
            </a:xfrm>
            <a:prstGeom prst="line">
              <a:avLst/>
            </a:prstGeom>
            <a:ln w="952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2895600" y="3429000"/>
              <a:ext cx="76200" cy="76200"/>
            </a:xfrm>
            <a:prstGeom prst="line">
              <a:avLst/>
            </a:prstGeom>
            <a:ln w="952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755900" y="1765300"/>
            <a:ext cx="74980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smtClean="0">
                <a:solidFill>
                  <a:schemeClr val="tx1"/>
                </a:solidFill>
              </a:rPr>
              <a:t>Mineral wool</a:t>
            </a:r>
            <a:endParaRPr lang="en-US" sz="800" b="1" dirty="0">
              <a:solidFill>
                <a:schemeClr val="tx1"/>
              </a:solidFill>
            </a:endParaRPr>
          </a:p>
        </p:txBody>
      </p:sp>
      <p:sp>
        <p:nvSpPr>
          <p:cNvPr id="13" name="TextBox 12"/>
          <p:cNvSpPr txBox="1"/>
          <p:nvPr/>
        </p:nvSpPr>
        <p:spPr>
          <a:xfrm>
            <a:off x="4800600" y="60252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7" name="Title 1"/>
          <p:cNvSpPr>
            <a:spLocks noGrp="1"/>
          </p:cNvSpPr>
          <p:nvPr>
            <p:ph type="title"/>
          </p:nvPr>
        </p:nvSpPr>
        <p:spPr>
          <a:xfrm>
            <a:off x="0" y="-252370"/>
            <a:ext cx="8229600" cy="1143000"/>
          </a:xfrm>
        </p:spPr>
        <p:txBody>
          <a:bodyPr>
            <a:normAutofit/>
          </a:bodyPr>
          <a:lstStyle/>
          <a:p>
            <a:pPr algn="l"/>
            <a:r>
              <a:rPr lang="en-US" sz="3600" dirty="0" smtClean="0"/>
              <a:t>Fire Performance of Mineral Wool</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print"/>
          <a:srcRect/>
          <a:stretch>
            <a:fillRect/>
          </a:stretch>
        </p:blipFill>
        <p:spPr bwMode="auto">
          <a:xfrm rot="10800000" flipV="1">
            <a:off x="2743200" y="952500"/>
            <a:ext cx="5943600" cy="4368800"/>
          </a:xfrm>
          <a:prstGeom prst="rect">
            <a:avLst/>
          </a:prstGeom>
          <a:noFill/>
          <a:ln w="53975">
            <a:noFill/>
            <a:miter lim="800000"/>
            <a:headEnd/>
            <a:tailEnd/>
          </a:ln>
          <a:effectLst/>
        </p:spPr>
      </p:pic>
      <p:sp>
        <p:nvSpPr>
          <p:cNvPr id="8" name="TextBox 7"/>
          <p:cNvSpPr txBox="1"/>
          <p:nvPr/>
        </p:nvSpPr>
        <p:spPr>
          <a:xfrm>
            <a:off x="457200" y="3048000"/>
            <a:ext cx="2057400" cy="1323439"/>
          </a:xfrm>
          <a:prstGeom prst="rect">
            <a:avLst/>
          </a:prstGeom>
          <a:noFill/>
        </p:spPr>
        <p:txBody>
          <a:bodyPr wrap="square" rtlCol="0">
            <a:spAutoFit/>
          </a:bodyPr>
          <a:lstStyle/>
          <a:p>
            <a:r>
              <a:rPr lang="en-US" sz="2000" dirty="0" smtClean="0">
                <a:latin typeface="Arial" pitchFamily="34" charset="0"/>
                <a:cs typeface="Arial" pitchFamily="34" charset="0"/>
              </a:rPr>
              <a:t>Glass breakage approximately 11 minutes into a fire test.</a:t>
            </a:r>
            <a:endParaRPr lang="en-US" sz="2000" dirty="0">
              <a:latin typeface="Arial" pitchFamily="34" charset="0"/>
              <a:cs typeface="Arial" pitchFamily="34" charset="0"/>
            </a:endParaRPr>
          </a:p>
        </p:txBody>
      </p:sp>
      <p:sp>
        <p:nvSpPr>
          <p:cNvPr id="7" name="Line 7"/>
          <p:cNvSpPr>
            <a:spLocks noChangeShapeType="1"/>
          </p:cNvSpPr>
          <p:nvPr/>
        </p:nvSpPr>
        <p:spPr bwMode="auto">
          <a:xfrm flipV="1">
            <a:off x="2438400" y="3352800"/>
            <a:ext cx="3048000" cy="215900"/>
          </a:xfrm>
          <a:prstGeom prst="line">
            <a:avLst/>
          </a:prstGeom>
          <a:noFill/>
          <a:ln w="31750">
            <a:solidFill>
              <a:srgbClr val="FF0000"/>
            </a:solidFill>
            <a:round/>
            <a:headEnd/>
            <a:tailEnd type="triangle" w="med" len="med"/>
          </a:ln>
        </p:spPr>
        <p:txBody>
          <a:bodyPr wrap="none" anchor="ctr"/>
          <a:lstStyle/>
          <a:p>
            <a:endParaRPr lang="en-US" dirty="0"/>
          </a:p>
        </p:txBody>
      </p:sp>
      <p:sp>
        <p:nvSpPr>
          <p:cNvPr id="6" name="TextBox 5"/>
          <p:cNvSpPr txBox="1"/>
          <p:nvPr/>
        </p:nvSpPr>
        <p:spPr>
          <a:xfrm>
            <a:off x="4800600" y="60252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0" name="Title 1"/>
          <p:cNvSpPr>
            <a:spLocks noGrp="1"/>
          </p:cNvSpPr>
          <p:nvPr>
            <p:ph type="title"/>
          </p:nvPr>
        </p:nvSpPr>
        <p:spPr>
          <a:xfrm>
            <a:off x="0" y="-252370"/>
            <a:ext cx="8229600" cy="1143000"/>
          </a:xfrm>
        </p:spPr>
        <p:txBody>
          <a:bodyPr>
            <a:normAutofit/>
          </a:bodyPr>
          <a:lstStyle/>
          <a:p>
            <a:pPr algn="l"/>
            <a:r>
              <a:rPr lang="en-US" sz="3600" dirty="0" smtClean="0"/>
              <a:t>Fire Performance of Mineral Wool</a:t>
            </a:r>
            <a:endParaRPr lang="en-US"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838200" y="992188"/>
            <a:ext cx="2362200" cy="3503612"/>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Vision Glass Breaks</a:t>
            </a:r>
          </a:p>
          <a:p>
            <a:pPr algn="ctr"/>
            <a:endParaRPr lang="en-US" altLang="en-US" sz="3200" dirty="0">
              <a:latin typeface="Arial Black" pitchFamily="34" charset="0"/>
              <a:cs typeface="Times" charset="0"/>
            </a:endParaRPr>
          </a:p>
          <a:p>
            <a:pPr algn="ctr"/>
            <a:r>
              <a:rPr lang="en-US" altLang="en-US" sz="3200" dirty="0">
                <a:latin typeface="Arial Black" pitchFamily="34" charset="0"/>
                <a:cs typeface="Times" charset="0"/>
              </a:rPr>
              <a:t>Time: 2:00</a:t>
            </a:r>
          </a:p>
          <a:p>
            <a:pPr algn="ctr"/>
            <a:endParaRPr lang="en-US" altLang="en-US" sz="3200" dirty="0">
              <a:latin typeface="Arial Black" pitchFamily="34" charset="0"/>
              <a:cs typeface="Times" charset="0"/>
            </a:endParaRPr>
          </a:p>
        </p:txBody>
      </p:sp>
      <p:pic>
        <p:nvPicPr>
          <p:cNvPr id="41989" name="Picture 5" descr="I:\work_temp\phil_z\IFC\curtains_910.jpg"/>
          <p:cNvPicPr>
            <a:picLocks noChangeAspect="1" noChangeArrowheads="1"/>
          </p:cNvPicPr>
          <p:nvPr/>
        </p:nvPicPr>
        <p:blipFill>
          <a:blip r:embed="rId3" cstate="print"/>
          <a:srcRect/>
          <a:stretch>
            <a:fillRect/>
          </a:stretch>
        </p:blipFill>
        <p:spPr bwMode="auto">
          <a:xfrm>
            <a:off x="4724400" y="457200"/>
            <a:ext cx="3773488" cy="5040313"/>
          </a:xfrm>
          <a:prstGeom prst="rect">
            <a:avLst/>
          </a:prstGeom>
          <a:noFill/>
        </p:spPr>
      </p:pic>
      <p:sp>
        <p:nvSpPr>
          <p:cNvPr id="4" name="TextBox 3"/>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&amp; Learning Objectives</a:t>
            </a:r>
            <a:endParaRPr lang="en-US" dirty="0"/>
          </a:p>
        </p:txBody>
      </p:sp>
      <p:sp>
        <p:nvSpPr>
          <p:cNvPr id="3" name="Content Placeholder 2"/>
          <p:cNvSpPr>
            <a:spLocks noGrp="1"/>
          </p:cNvSpPr>
          <p:nvPr>
            <p:ph idx="1"/>
          </p:nvPr>
        </p:nvSpPr>
        <p:spPr>
          <a:xfrm>
            <a:off x="457200" y="1417638"/>
            <a:ext cx="8229600" cy="4208463"/>
          </a:xfrm>
        </p:spPr>
        <p:txBody>
          <a:bodyPr>
            <a:normAutofit fontScale="92500" lnSpcReduction="10000"/>
          </a:bodyPr>
          <a:lstStyle/>
          <a:p>
            <a:pPr marL="0" indent="0"/>
            <a:r>
              <a:rPr lang="en-US" sz="2600" dirty="0" smtClean="0"/>
              <a:t> Importance of Fire Containment</a:t>
            </a:r>
          </a:p>
          <a:p>
            <a:pPr marL="0" indent="0"/>
            <a:r>
              <a:rPr lang="en-US" sz="2600" dirty="0" smtClean="0"/>
              <a:t> Building Code Requirement and ASTM E 2307</a:t>
            </a:r>
          </a:p>
          <a:p>
            <a:pPr marL="0" indent="0"/>
            <a:r>
              <a:rPr lang="en-US" sz="2600" dirty="0" smtClean="0"/>
              <a:t> Fire Performance </a:t>
            </a:r>
            <a:r>
              <a:rPr lang="en-US" sz="2600" dirty="0"/>
              <a:t>of </a:t>
            </a:r>
            <a:r>
              <a:rPr lang="en-US" sz="2600" dirty="0" smtClean="0"/>
              <a:t>Building Materials</a:t>
            </a:r>
          </a:p>
          <a:p>
            <a:pPr marL="0" indent="0"/>
            <a:r>
              <a:rPr lang="en-US" sz="2600" dirty="0"/>
              <a:t> </a:t>
            </a:r>
            <a:r>
              <a:rPr lang="en-US" sz="2600" dirty="0" smtClean="0"/>
              <a:t>What is Mineral Wool?</a:t>
            </a:r>
          </a:p>
          <a:p>
            <a:pPr marL="0" indent="0"/>
            <a:r>
              <a:rPr lang="en-US" sz="2600" dirty="0" smtClean="0"/>
              <a:t> Perimeter Fire Containment / Curtain Wall Ratings</a:t>
            </a:r>
          </a:p>
          <a:p>
            <a:pPr marL="0" indent="0"/>
            <a:r>
              <a:rPr lang="en-US" sz="2600" dirty="0" smtClean="0"/>
              <a:t> Basic Design Principles</a:t>
            </a:r>
          </a:p>
          <a:p>
            <a:pPr marL="0" indent="0"/>
            <a:r>
              <a:rPr lang="en-US" sz="2600" dirty="0"/>
              <a:t> </a:t>
            </a:r>
            <a:r>
              <a:rPr lang="en-US" sz="2600" dirty="0" smtClean="0"/>
              <a:t>Installation</a:t>
            </a:r>
          </a:p>
          <a:p>
            <a:pPr marL="0" indent="0"/>
            <a:r>
              <a:rPr lang="en-US" sz="2600" dirty="0" smtClean="0"/>
              <a:t> Leap Frog Effect</a:t>
            </a:r>
          </a:p>
          <a:p>
            <a:pPr marL="0" indent="0"/>
            <a:r>
              <a:rPr lang="en-US" sz="2600" dirty="0" smtClean="0"/>
              <a:t> Engineering Judgments</a:t>
            </a:r>
          </a:p>
          <a:p>
            <a:pPr marL="0" indent="0"/>
            <a:r>
              <a:rPr lang="en-US" sz="2600" dirty="0" smtClean="0"/>
              <a:t> Q&amp;A</a:t>
            </a:r>
            <a:endParaRPr lang="en-US" dirty="0" smtClean="0"/>
          </a:p>
          <a:p>
            <a:pPr marL="0" indent="0"/>
            <a:endParaRPr lang="en-US" dirty="0"/>
          </a:p>
        </p:txBody>
      </p:sp>
    </p:spTree>
    <p:extLst>
      <p:ext uri="{BB962C8B-B14F-4D97-AF65-F5344CB8AC3E}">
        <p14:creationId xmlns:p14="http://schemas.microsoft.com/office/powerpoint/2010/main" val="4159243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F-885 P1"/>
          <p:cNvPicPr>
            <a:picLocks noChangeAspect="1" noChangeArrowheads="1"/>
          </p:cNvPicPr>
          <p:nvPr/>
        </p:nvPicPr>
        <p:blipFill>
          <a:blip r:embed="rId3" cstate="print">
            <a:lum bright="6000" contrast="-4000"/>
          </a:blip>
          <a:srcRect/>
          <a:stretch>
            <a:fillRect/>
          </a:stretch>
        </p:blipFill>
        <p:spPr bwMode="auto">
          <a:xfrm>
            <a:off x="1955800" y="571500"/>
            <a:ext cx="5562600" cy="5084830"/>
          </a:xfrm>
          <a:prstGeom prst="rect">
            <a:avLst/>
          </a:prstGeom>
          <a:noFill/>
          <a:ln w="9525">
            <a:noFill/>
            <a:miter lim="800000"/>
            <a:headEnd/>
            <a:tailEnd/>
          </a:ln>
        </p:spPr>
      </p:pic>
      <p:grpSp>
        <p:nvGrpSpPr>
          <p:cNvPr id="3" name="Group 7"/>
          <p:cNvGrpSpPr>
            <a:grpSpLocks/>
          </p:cNvGrpSpPr>
          <p:nvPr/>
        </p:nvGrpSpPr>
        <p:grpSpPr bwMode="auto">
          <a:xfrm>
            <a:off x="5765800" y="1016000"/>
            <a:ext cx="3276600" cy="2959100"/>
            <a:chOff x="3504" y="720"/>
            <a:chExt cx="2256" cy="2294"/>
          </a:xfrm>
        </p:grpSpPr>
        <p:sp>
          <p:nvSpPr>
            <p:cNvPr id="13" name="Line 8"/>
            <p:cNvSpPr>
              <a:spLocks noChangeShapeType="1"/>
            </p:cNvSpPr>
            <p:nvPr/>
          </p:nvSpPr>
          <p:spPr bwMode="auto">
            <a:xfrm flipH="1">
              <a:off x="3504" y="912"/>
              <a:ext cx="672" cy="0"/>
            </a:xfrm>
            <a:prstGeom prst="line">
              <a:avLst/>
            </a:prstGeom>
            <a:noFill/>
            <a:ln w="57150">
              <a:solidFill>
                <a:srgbClr val="FF0000"/>
              </a:solidFill>
              <a:round/>
              <a:headEnd/>
              <a:tailEnd type="triangle" w="lg" len="lg"/>
            </a:ln>
          </p:spPr>
          <p:txBody>
            <a:bodyPr wrap="none" anchor="ctr"/>
            <a:lstStyle/>
            <a:p>
              <a:endParaRPr lang="en-US" dirty="0"/>
            </a:p>
          </p:txBody>
        </p:sp>
        <p:sp>
          <p:nvSpPr>
            <p:cNvPr id="14" name="Text Box 9"/>
            <p:cNvSpPr txBox="1">
              <a:spLocks noChangeArrowheads="1"/>
            </p:cNvSpPr>
            <p:nvPr/>
          </p:nvSpPr>
          <p:spPr bwMode="auto">
            <a:xfrm>
              <a:off x="4176" y="720"/>
              <a:ext cx="1584" cy="2294"/>
            </a:xfrm>
            <a:prstGeom prst="rect">
              <a:avLst/>
            </a:prstGeom>
            <a:solidFill>
              <a:srgbClr val="000000"/>
            </a:solidFill>
            <a:ln w="38100">
              <a:solidFill>
                <a:srgbClr val="FF0000"/>
              </a:solidFill>
              <a:miter lim="800000"/>
              <a:headEnd/>
              <a:tailEnd/>
            </a:ln>
          </p:spPr>
          <p:txBody>
            <a:bodyPr wrap="square" lIns="91390" tIns="45696" rIns="91390" bIns="45696">
              <a:spAutoFit/>
            </a:bodyPr>
            <a:lstStyle/>
            <a:p>
              <a:pPr>
                <a:buClr>
                  <a:srgbClr val="FF0000"/>
                </a:buClr>
              </a:pPr>
              <a:r>
                <a:rPr lang="en-US" sz="3200" b="1" dirty="0" smtClean="0">
                  <a:solidFill>
                    <a:srgbClr val="FF0000"/>
                  </a:solidFill>
                  <a:latin typeface="Arial" pitchFamily="34" charset="0"/>
                  <a:cs typeface="Arial" pitchFamily="34" charset="0"/>
                </a:rPr>
                <a:t>2080° F </a:t>
              </a:r>
              <a:endParaRPr lang="en-US" sz="3200" b="1" dirty="0">
                <a:solidFill>
                  <a:srgbClr val="FF0000"/>
                </a:solidFill>
                <a:latin typeface="Arial" pitchFamily="34" charset="0"/>
                <a:cs typeface="Arial" pitchFamily="34" charset="0"/>
              </a:endParaRPr>
            </a:p>
            <a:p>
              <a:pPr>
                <a:spcBef>
                  <a:spcPct val="0"/>
                </a:spcBef>
                <a:buClr>
                  <a:srgbClr val="FF0000"/>
                </a:buClr>
                <a:buFontTx/>
                <a:buNone/>
              </a:pPr>
              <a:r>
                <a:rPr lang="en-US" sz="3200" b="1" dirty="0" smtClean="0">
                  <a:solidFill>
                    <a:schemeClr val="bg1"/>
                  </a:solidFill>
                  <a:latin typeface="Arial" pitchFamily="34" charset="0"/>
                  <a:cs typeface="Arial" pitchFamily="34" charset="0"/>
                </a:rPr>
                <a:t>(</a:t>
              </a:r>
              <a:r>
                <a:rPr lang="en-US" sz="3200" b="1" dirty="0">
                  <a:solidFill>
                    <a:schemeClr val="bg1"/>
                  </a:solidFill>
                  <a:latin typeface="Arial" pitchFamily="34" charset="0"/>
                  <a:cs typeface="Arial" pitchFamily="34" charset="0"/>
                </a:rPr>
                <a:t>5</a:t>
              </a:r>
              <a:r>
                <a:rPr lang="en-US" sz="3200" b="1" dirty="0">
                  <a:solidFill>
                    <a:srgbClr val="FF0000"/>
                  </a:solidFill>
                  <a:latin typeface="Arial" pitchFamily="34" charset="0"/>
                  <a:cs typeface="Arial" pitchFamily="34" charset="0"/>
                </a:rPr>
                <a:t> </a:t>
              </a:r>
              <a:r>
                <a:rPr lang="en-US" sz="3200" b="1" dirty="0">
                  <a:solidFill>
                    <a:schemeClr val="bg1"/>
                  </a:solidFill>
                  <a:latin typeface="Arial" pitchFamily="34" charset="0"/>
                  <a:cs typeface="Arial" pitchFamily="34" charset="0"/>
                </a:rPr>
                <a:t>hours)</a:t>
              </a:r>
              <a:r>
                <a:rPr lang="en-US" sz="3200" b="1" dirty="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mineral  wool still </a:t>
              </a:r>
              <a:r>
                <a:rPr lang="en-US" sz="3200" b="1" dirty="0">
                  <a:solidFill>
                    <a:srgbClr val="FF0000"/>
                  </a:solidFill>
                  <a:latin typeface="Arial" pitchFamily="34" charset="0"/>
                  <a:cs typeface="Arial" pitchFamily="34" charset="0"/>
                </a:rPr>
                <a:t>intact</a:t>
              </a:r>
              <a:endParaRPr lang="en-US" sz="3200" b="1" dirty="0">
                <a:latin typeface="Arial" pitchFamily="34" charset="0"/>
                <a:cs typeface="Arial" pitchFamily="34" charset="0"/>
              </a:endParaRPr>
            </a:p>
            <a:p>
              <a:pPr>
                <a:lnSpc>
                  <a:spcPct val="50000"/>
                </a:lnSpc>
                <a:buClrTx/>
                <a:buFontTx/>
                <a:buNone/>
              </a:pPr>
              <a:endParaRPr lang="en-US" sz="3200" dirty="0">
                <a:solidFill>
                  <a:srgbClr val="FF0000"/>
                </a:solidFill>
                <a:latin typeface="Impact" pitchFamily="34" charset="0"/>
              </a:endParaRPr>
            </a:p>
          </p:txBody>
        </p:sp>
      </p:grpSp>
      <p:sp>
        <p:nvSpPr>
          <p:cNvPr id="15" name="Freeform 14"/>
          <p:cNvSpPr/>
          <p:nvPr/>
        </p:nvSpPr>
        <p:spPr>
          <a:xfrm>
            <a:off x="3741443" y="1346199"/>
            <a:ext cx="1973556" cy="3988921"/>
          </a:xfrm>
          <a:custGeom>
            <a:avLst/>
            <a:gdLst>
              <a:gd name="connsiteX0" fmla="*/ 25400 w 1968500"/>
              <a:gd name="connsiteY0" fmla="*/ 4038600 h 4038600"/>
              <a:gd name="connsiteX1" fmla="*/ 34925 w 1968500"/>
              <a:gd name="connsiteY1" fmla="*/ 2028825 h 4038600"/>
              <a:gd name="connsiteX2" fmla="*/ 234950 w 1968500"/>
              <a:gd name="connsiteY2" fmla="*/ 1085850 h 4038600"/>
              <a:gd name="connsiteX3" fmla="*/ 587375 w 1968500"/>
              <a:gd name="connsiteY3" fmla="*/ 638175 h 4038600"/>
              <a:gd name="connsiteX4" fmla="*/ 1968500 w 1968500"/>
              <a:gd name="connsiteY4" fmla="*/ 0 h 4038600"/>
              <a:gd name="connsiteX0" fmla="*/ 25400 w 1968500"/>
              <a:gd name="connsiteY0" fmla="*/ 4038600 h 4038600"/>
              <a:gd name="connsiteX1" fmla="*/ 34925 w 1968500"/>
              <a:gd name="connsiteY1" fmla="*/ 2028825 h 4038600"/>
              <a:gd name="connsiteX2" fmla="*/ 234950 w 1968500"/>
              <a:gd name="connsiteY2" fmla="*/ 1085850 h 4038600"/>
              <a:gd name="connsiteX3" fmla="*/ 650875 w 1968500"/>
              <a:gd name="connsiteY3" fmla="*/ 663575 h 4038600"/>
              <a:gd name="connsiteX4" fmla="*/ 1968500 w 1968500"/>
              <a:gd name="connsiteY4" fmla="*/ 0 h 4038600"/>
              <a:gd name="connsiteX0" fmla="*/ 25400 w 1968500"/>
              <a:gd name="connsiteY0" fmla="*/ 3956067 h 3956067"/>
              <a:gd name="connsiteX1" fmla="*/ 34925 w 1968500"/>
              <a:gd name="connsiteY1" fmla="*/ 1946292 h 3956067"/>
              <a:gd name="connsiteX2" fmla="*/ 234950 w 1968500"/>
              <a:gd name="connsiteY2" fmla="*/ 1003317 h 3956067"/>
              <a:gd name="connsiteX3" fmla="*/ 650875 w 1968500"/>
              <a:gd name="connsiteY3" fmla="*/ 581042 h 3956067"/>
              <a:gd name="connsiteX4" fmla="*/ 1968500 w 1968500"/>
              <a:gd name="connsiteY4" fmla="*/ 0 h 3956067"/>
              <a:gd name="connsiteX0" fmla="*/ 29633 w 1972733"/>
              <a:gd name="connsiteY0" fmla="*/ 3956067 h 4291029"/>
              <a:gd name="connsiteX1" fmla="*/ 4233 w 1972733"/>
              <a:gd name="connsiteY1" fmla="*/ 3956067 h 4291029"/>
              <a:gd name="connsiteX2" fmla="*/ 39158 w 1972733"/>
              <a:gd name="connsiteY2" fmla="*/ 1946292 h 4291029"/>
              <a:gd name="connsiteX3" fmla="*/ 239183 w 1972733"/>
              <a:gd name="connsiteY3" fmla="*/ 1003317 h 4291029"/>
              <a:gd name="connsiteX4" fmla="*/ 655108 w 1972733"/>
              <a:gd name="connsiteY4" fmla="*/ 581042 h 4291029"/>
              <a:gd name="connsiteX5" fmla="*/ 1972733 w 1972733"/>
              <a:gd name="connsiteY5" fmla="*/ 0 h 4291029"/>
              <a:gd name="connsiteX0" fmla="*/ 29633 w 1972733"/>
              <a:gd name="connsiteY0" fmla="*/ 3956067 h 3967018"/>
              <a:gd name="connsiteX1" fmla="*/ 4233 w 1972733"/>
              <a:gd name="connsiteY1" fmla="*/ 3956067 h 3967018"/>
              <a:gd name="connsiteX2" fmla="*/ 39158 w 1972733"/>
              <a:gd name="connsiteY2" fmla="*/ 1946292 h 3967018"/>
              <a:gd name="connsiteX3" fmla="*/ 239183 w 1972733"/>
              <a:gd name="connsiteY3" fmla="*/ 1003317 h 3967018"/>
              <a:gd name="connsiteX4" fmla="*/ 655108 w 1972733"/>
              <a:gd name="connsiteY4" fmla="*/ 581042 h 3967018"/>
              <a:gd name="connsiteX5" fmla="*/ 1972733 w 1972733"/>
              <a:gd name="connsiteY5" fmla="*/ 0 h 3967018"/>
              <a:gd name="connsiteX0" fmla="*/ 30339 w 1973439"/>
              <a:gd name="connsiteY0" fmla="*/ 3956067 h 3977969"/>
              <a:gd name="connsiteX1" fmla="*/ 706 w 1973439"/>
              <a:gd name="connsiteY1" fmla="*/ 3967018 h 3977969"/>
              <a:gd name="connsiteX2" fmla="*/ 39864 w 1973439"/>
              <a:gd name="connsiteY2" fmla="*/ 1946292 h 3977969"/>
              <a:gd name="connsiteX3" fmla="*/ 239889 w 1973439"/>
              <a:gd name="connsiteY3" fmla="*/ 1003317 h 3977969"/>
              <a:gd name="connsiteX4" fmla="*/ 655814 w 1973439"/>
              <a:gd name="connsiteY4" fmla="*/ 581042 h 3977969"/>
              <a:gd name="connsiteX5" fmla="*/ 1973439 w 1973439"/>
              <a:gd name="connsiteY5" fmla="*/ 0 h 3977969"/>
              <a:gd name="connsiteX0" fmla="*/ 30456 w 1973556"/>
              <a:gd name="connsiteY0" fmla="*/ 3956067 h 3988920"/>
              <a:gd name="connsiteX1" fmla="*/ 117 w 1973556"/>
              <a:gd name="connsiteY1" fmla="*/ 3977969 h 3988920"/>
              <a:gd name="connsiteX2" fmla="*/ 39981 w 1973556"/>
              <a:gd name="connsiteY2" fmla="*/ 1946292 h 3988920"/>
              <a:gd name="connsiteX3" fmla="*/ 240006 w 1973556"/>
              <a:gd name="connsiteY3" fmla="*/ 1003317 h 3988920"/>
              <a:gd name="connsiteX4" fmla="*/ 655931 w 1973556"/>
              <a:gd name="connsiteY4" fmla="*/ 581042 h 3988920"/>
              <a:gd name="connsiteX5" fmla="*/ 1973556 w 1973556"/>
              <a:gd name="connsiteY5" fmla="*/ 0 h 3988920"/>
              <a:gd name="connsiteX0" fmla="*/ 30456 w 1973556"/>
              <a:gd name="connsiteY0" fmla="*/ 3956067 h 3988920"/>
              <a:gd name="connsiteX1" fmla="*/ 117 w 1973556"/>
              <a:gd name="connsiteY1" fmla="*/ 3977969 h 3988920"/>
              <a:gd name="connsiteX2" fmla="*/ 39981 w 1973556"/>
              <a:gd name="connsiteY2" fmla="*/ 1946292 h 3988920"/>
              <a:gd name="connsiteX3" fmla="*/ 240006 w 1973556"/>
              <a:gd name="connsiteY3" fmla="*/ 1003317 h 3988920"/>
              <a:gd name="connsiteX4" fmla="*/ 417230 w 1973556"/>
              <a:gd name="connsiteY4" fmla="*/ 766617 h 3988920"/>
              <a:gd name="connsiteX5" fmla="*/ 655931 w 1973556"/>
              <a:gd name="connsiteY5" fmla="*/ 581042 h 3988920"/>
              <a:gd name="connsiteX6" fmla="*/ 1973556 w 1973556"/>
              <a:gd name="connsiteY6" fmla="*/ 0 h 3988920"/>
              <a:gd name="connsiteX0" fmla="*/ 30456 w 1973556"/>
              <a:gd name="connsiteY0" fmla="*/ 3956068 h 3988921"/>
              <a:gd name="connsiteX1" fmla="*/ 117 w 1973556"/>
              <a:gd name="connsiteY1" fmla="*/ 3977970 h 3988921"/>
              <a:gd name="connsiteX2" fmla="*/ 39981 w 1973556"/>
              <a:gd name="connsiteY2" fmla="*/ 1946293 h 3988921"/>
              <a:gd name="connsiteX3" fmla="*/ 240006 w 1973556"/>
              <a:gd name="connsiteY3" fmla="*/ 1003318 h 3988921"/>
              <a:gd name="connsiteX4" fmla="*/ 417230 w 1973556"/>
              <a:gd name="connsiteY4" fmla="*/ 766618 h 3988921"/>
              <a:gd name="connsiteX5" fmla="*/ 655931 w 1973556"/>
              <a:gd name="connsiteY5" fmla="*/ 581043 h 3988921"/>
              <a:gd name="connsiteX6" fmla="*/ 1973556 w 1973556"/>
              <a:gd name="connsiteY6" fmla="*/ 0 h 3988921"/>
              <a:gd name="connsiteX0" fmla="*/ 30456 w 1973556"/>
              <a:gd name="connsiteY0" fmla="*/ 3956068 h 3988921"/>
              <a:gd name="connsiteX1" fmla="*/ 117 w 1973556"/>
              <a:gd name="connsiteY1" fmla="*/ 3977970 h 3988921"/>
              <a:gd name="connsiteX2" fmla="*/ 39981 w 1973556"/>
              <a:gd name="connsiteY2" fmla="*/ 1946293 h 3988921"/>
              <a:gd name="connsiteX3" fmla="*/ 240006 w 1973556"/>
              <a:gd name="connsiteY3" fmla="*/ 1003318 h 3988921"/>
              <a:gd name="connsiteX4" fmla="*/ 417230 w 1973556"/>
              <a:gd name="connsiteY4" fmla="*/ 766618 h 3988921"/>
              <a:gd name="connsiteX5" fmla="*/ 655931 w 1973556"/>
              <a:gd name="connsiteY5" fmla="*/ 581043 h 3988921"/>
              <a:gd name="connsiteX6" fmla="*/ 1973556 w 1973556"/>
              <a:gd name="connsiteY6" fmla="*/ 0 h 398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3556" h="3988921">
                <a:moveTo>
                  <a:pt x="30456" y="3956068"/>
                </a:moveTo>
                <a:cubicBezTo>
                  <a:pt x="29109" y="3952121"/>
                  <a:pt x="33937" y="3988921"/>
                  <a:pt x="117" y="3977970"/>
                </a:cubicBezTo>
                <a:cubicBezTo>
                  <a:pt x="1704" y="3643008"/>
                  <a:pt x="0" y="2442068"/>
                  <a:pt x="39981" y="1946293"/>
                </a:cubicBezTo>
                <a:cubicBezTo>
                  <a:pt x="79962" y="1450518"/>
                  <a:pt x="177131" y="1199931"/>
                  <a:pt x="240006" y="1003318"/>
                </a:cubicBezTo>
                <a:cubicBezTo>
                  <a:pt x="302881" y="806706"/>
                  <a:pt x="347909" y="836997"/>
                  <a:pt x="417230" y="766618"/>
                </a:cubicBezTo>
                <a:cubicBezTo>
                  <a:pt x="486551" y="696239"/>
                  <a:pt x="396543" y="708813"/>
                  <a:pt x="655931" y="581043"/>
                </a:cubicBezTo>
                <a:cubicBezTo>
                  <a:pt x="915319" y="453273"/>
                  <a:pt x="1706856" y="122238"/>
                  <a:pt x="1973556" y="0"/>
                </a:cubicBezTo>
              </a:path>
            </a:pathLst>
          </a:custGeom>
          <a:ln w="603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2247900" y="1346200"/>
            <a:ext cx="74980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smtClean="0">
                <a:solidFill>
                  <a:schemeClr val="tx1"/>
                </a:solidFill>
              </a:rPr>
              <a:t>Mineral wool</a:t>
            </a:r>
            <a:endParaRPr lang="en-US" sz="800" b="1" dirty="0">
              <a:solidFill>
                <a:schemeClr val="tx1"/>
              </a:solidFill>
            </a:endParaRPr>
          </a:p>
        </p:txBody>
      </p:sp>
      <p:sp>
        <p:nvSpPr>
          <p:cNvPr id="10" name="TextBox 9"/>
          <p:cNvSpPr txBox="1"/>
          <p:nvPr/>
        </p:nvSpPr>
        <p:spPr>
          <a:xfrm>
            <a:off x="4800600" y="60760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7" name="Title 1"/>
          <p:cNvSpPr>
            <a:spLocks noGrp="1"/>
          </p:cNvSpPr>
          <p:nvPr>
            <p:ph type="title"/>
          </p:nvPr>
        </p:nvSpPr>
        <p:spPr>
          <a:xfrm>
            <a:off x="0" y="-252370"/>
            <a:ext cx="8229600" cy="1143000"/>
          </a:xfrm>
        </p:spPr>
        <p:txBody>
          <a:bodyPr>
            <a:normAutofit/>
          </a:bodyPr>
          <a:lstStyle/>
          <a:p>
            <a:pPr algn="l"/>
            <a:r>
              <a:rPr lang="en-US" sz="3600" dirty="0" smtClean="0"/>
              <a:t>Fire Performance of Mineral Wool</a:t>
            </a:r>
            <a:endParaRPr lang="en-US" sz="3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0" y="165100"/>
            <a:ext cx="9144000" cy="579438"/>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Burner Off at 2 hours</a:t>
            </a:r>
          </a:p>
        </p:txBody>
      </p:sp>
      <p:pic>
        <p:nvPicPr>
          <p:cNvPr id="43014" name="Picture 6" descr="I:\work_temp\phil_z\IFC\curtains_902.jpg"/>
          <p:cNvPicPr>
            <a:picLocks noChangeAspect="1" noChangeArrowheads="1"/>
          </p:cNvPicPr>
          <p:nvPr/>
        </p:nvPicPr>
        <p:blipFill>
          <a:blip r:embed="rId3" cstate="print"/>
          <a:srcRect/>
          <a:stretch>
            <a:fillRect/>
          </a:stretch>
        </p:blipFill>
        <p:spPr bwMode="auto">
          <a:xfrm>
            <a:off x="1643063" y="696913"/>
            <a:ext cx="6172200" cy="4635500"/>
          </a:xfrm>
          <a:prstGeom prst="rect">
            <a:avLst/>
          </a:prstGeom>
          <a:noFill/>
        </p:spPr>
      </p:pic>
      <p:sp>
        <p:nvSpPr>
          <p:cNvPr id="4" name="TextBox 3"/>
          <p:cNvSpPr txBox="1"/>
          <p:nvPr/>
        </p:nvSpPr>
        <p:spPr>
          <a:xfrm>
            <a:off x="4833258" y="6030682"/>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50044" y="815181"/>
            <a:ext cx="6991350" cy="411162"/>
          </a:xfrm>
        </p:spPr>
        <p:txBody>
          <a:bodyPr/>
          <a:lstStyle/>
          <a:p>
            <a:pPr algn="ctr" eaLnBrk="1" hangingPunct="1"/>
            <a:r>
              <a:rPr lang="en-US" sz="3600" dirty="0" smtClean="0">
                <a:solidFill>
                  <a:srgbClr val="FF0000"/>
                </a:solidFill>
              </a:rPr>
              <a:t>What is Mineral Wool?</a:t>
            </a:r>
          </a:p>
        </p:txBody>
      </p:sp>
      <p:sp>
        <p:nvSpPr>
          <p:cNvPr id="15363" name="Rectangle 3"/>
          <p:cNvSpPr>
            <a:spLocks noGrp="1" noChangeArrowheads="1"/>
          </p:cNvSpPr>
          <p:nvPr>
            <p:ph type="body" idx="1"/>
          </p:nvPr>
        </p:nvSpPr>
        <p:spPr>
          <a:xfrm>
            <a:off x="3352800" y="2057400"/>
            <a:ext cx="5267325" cy="4183905"/>
          </a:xfrm>
        </p:spPr>
        <p:txBody>
          <a:bodyPr/>
          <a:lstStyle/>
          <a:p>
            <a:pPr eaLnBrk="1" hangingPunct="1">
              <a:lnSpc>
                <a:spcPct val="80000"/>
              </a:lnSpc>
              <a:buFontTx/>
              <a:buChar char="•"/>
            </a:pPr>
            <a:r>
              <a:rPr lang="en-US" sz="2300" dirty="0" smtClean="0">
                <a:latin typeface="Calibri" panose="020F0502020204030204" pitchFamily="34" charset="0"/>
                <a:cs typeface="Calibri" panose="020F0502020204030204" pitchFamily="34" charset="0"/>
              </a:rPr>
              <a:t>Stone wool or “mineral wool” products are made from a combination of natural basalt rock and recycled slag.</a:t>
            </a:r>
          </a:p>
          <a:p>
            <a:pPr eaLnBrk="1" hangingPunct="1">
              <a:lnSpc>
                <a:spcPct val="80000"/>
              </a:lnSpc>
              <a:buFontTx/>
              <a:buChar char="•"/>
            </a:pPr>
            <a:r>
              <a:rPr lang="en-US" sz="2300" dirty="0" smtClean="0">
                <a:latin typeface="Calibri" panose="020F0502020204030204" pitchFamily="34" charset="0"/>
                <a:cs typeface="Calibri" panose="020F0502020204030204" pitchFamily="34" charset="0"/>
              </a:rPr>
              <a:t>Raw Materials are melted into a molten state and then spun into stone fibers.</a:t>
            </a:r>
          </a:p>
          <a:p>
            <a:pPr eaLnBrk="1" hangingPunct="1">
              <a:lnSpc>
                <a:spcPct val="80000"/>
              </a:lnSpc>
              <a:buFontTx/>
              <a:buChar char="•"/>
            </a:pPr>
            <a:r>
              <a:rPr lang="en-US" sz="2300" dirty="0" smtClean="0">
                <a:latin typeface="Calibri" panose="020F0502020204030204" pitchFamily="34" charset="0"/>
                <a:cs typeface="Calibri" panose="020F0502020204030204" pitchFamily="34" charset="0"/>
              </a:rPr>
              <a:t>Minor amounts of binder &amp; oil are added.</a:t>
            </a:r>
          </a:p>
          <a:p>
            <a:pPr eaLnBrk="1" hangingPunct="1">
              <a:lnSpc>
                <a:spcPct val="80000"/>
              </a:lnSpc>
              <a:buFontTx/>
              <a:buChar char="•"/>
            </a:pPr>
            <a:r>
              <a:rPr lang="en-US" sz="2300" dirty="0" smtClean="0">
                <a:latin typeface="Calibri" panose="020F0502020204030204" pitchFamily="34" charset="0"/>
                <a:cs typeface="Calibri" panose="020F0502020204030204" pitchFamily="34" charset="0"/>
              </a:rPr>
              <a:t>Various manufacturers feature up to 40%+ recycled content.</a:t>
            </a:r>
          </a:p>
          <a:p>
            <a:pPr eaLnBrk="1" hangingPunct="1">
              <a:lnSpc>
                <a:spcPct val="80000"/>
              </a:lnSpc>
              <a:buFontTx/>
              <a:buChar char="•"/>
            </a:pPr>
            <a:endParaRPr lang="en-US" sz="2300" dirty="0" smtClean="0">
              <a:latin typeface="Calibri" panose="020F0502020204030204" pitchFamily="34" charset="0"/>
              <a:cs typeface="Calibri" panose="020F0502020204030204" pitchFamily="34" charset="0"/>
            </a:endParaRPr>
          </a:p>
          <a:p>
            <a:pPr eaLnBrk="1" hangingPunct="1">
              <a:lnSpc>
                <a:spcPct val="80000"/>
              </a:lnSpc>
              <a:buFontTx/>
              <a:buNone/>
            </a:pPr>
            <a:endParaRPr lang="en-US" sz="2300" dirty="0" smtClean="0">
              <a:latin typeface="Calibri" panose="020F0502020204030204" pitchFamily="34" charset="0"/>
              <a:cs typeface="Calibri" panose="020F0502020204030204" pitchFamily="34" charset="0"/>
            </a:endParaRPr>
          </a:p>
        </p:txBody>
      </p:sp>
      <p:pic>
        <p:nvPicPr>
          <p:cNvPr id="15364" name="Picture 4" descr="rock slag &amp; insu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25" y="2226449"/>
            <a:ext cx="24590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83634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3600" dirty="0" smtClean="0">
                <a:solidFill>
                  <a:srgbClr val="FF0000"/>
                </a:solidFill>
              </a:rPr>
              <a:t>Industry Definition: Mineral Wool</a:t>
            </a:r>
          </a:p>
        </p:txBody>
      </p:sp>
      <p:sp>
        <p:nvSpPr>
          <p:cNvPr id="14339" name="Rectangle 3"/>
          <p:cNvSpPr>
            <a:spLocks noGrp="1" noChangeArrowheads="1"/>
          </p:cNvSpPr>
          <p:nvPr>
            <p:ph type="body" idx="1"/>
          </p:nvPr>
        </p:nvSpPr>
        <p:spPr>
          <a:xfrm>
            <a:off x="3810000" y="1662112"/>
            <a:ext cx="5267325" cy="4525963"/>
          </a:xfrm>
        </p:spPr>
        <p:txBody>
          <a:bodyPr/>
          <a:lstStyle/>
          <a:p>
            <a:pPr marL="0" indent="0" eaLnBrk="1" hangingPunct="1">
              <a:buNone/>
            </a:pPr>
            <a:r>
              <a:rPr lang="en-US" sz="2200" dirty="0" smtClean="0">
                <a:latin typeface="Calibri" panose="020F0502020204030204" pitchFamily="34" charset="0"/>
                <a:cs typeface="Calibri" panose="020F0502020204030204" pitchFamily="34" charset="0"/>
              </a:rPr>
              <a:t>Technical Codes &amp; Standards/Industry Associations define Mineral Wool and Mineral Fiber to include the following:</a:t>
            </a:r>
          </a:p>
          <a:p>
            <a:pPr lvl="1" eaLnBrk="1" hangingPunct="1">
              <a:buFont typeface="Arial" charset="0"/>
              <a:buChar char="•"/>
            </a:pPr>
            <a:r>
              <a:rPr lang="en-US" sz="2200" dirty="0" smtClean="0">
                <a:latin typeface="Calibri" panose="020F0502020204030204" pitchFamily="34" charset="0"/>
                <a:cs typeface="Calibri" panose="020F0502020204030204" pitchFamily="34" charset="0"/>
              </a:rPr>
              <a:t>Mineral Fiber</a:t>
            </a:r>
          </a:p>
          <a:p>
            <a:pPr lvl="2" eaLnBrk="1" hangingPunct="1">
              <a:buFontTx/>
              <a:buChar char="•"/>
            </a:pPr>
            <a:r>
              <a:rPr lang="en-US" sz="1800" dirty="0" smtClean="0">
                <a:latin typeface="Calibri" panose="020F0502020204030204" pitchFamily="34" charset="0"/>
                <a:cs typeface="Calibri" panose="020F0502020204030204" pitchFamily="34" charset="0"/>
              </a:rPr>
              <a:t>Glass Fiber</a:t>
            </a:r>
          </a:p>
          <a:p>
            <a:pPr lvl="2" eaLnBrk="1" hangingPunct="1">
              <a:buFontTx/>
              <a:buChar char="•"/>
            </a:pPr>
            <a:r>
              <a:rPr lang="en-US" sz="1800" dirty="0" smtClean="0">
                <a:latin typeface="Calibri" panose="020F0502020204030204" pitchFamily="34" charset="0"/>
                <a:cs typeface="Calibri" panose="020F0502020204030204" pitchFamily="34" charset="0"/>
              </a:rPr>
              <a:t>Rock &amp; Slag Fiber</a:t>
            </a:r>
          </a:p>
          <a:p>
            <a:pPr lvl="1" eaLnBrk="1" hangingPunct="1">
              <a:buFont typeface="Arial" charset="0"/>
              <a:buChar char="•"/>
            </a:pPr>
            <a:r>
              <a:rPr lang="en-US" sz="2200" dirty="0" smtClean="0">
                <a:latin typeface="Calibri" panose="020F0502020204030204" pitchFamily="34" charset="0"/>
                <a:cs typeface="Calibri" panose="020F0502020204030204" pitchFamily="34" charset="0"/>
              </a:rPr>
              <a:t>Mineral Wool (Stone Wool)</a:t>
            </a:r>
          </a:p>
          <a:p>
            <a:pPr lvl="2" eaLnBrk="1" hangingPunct="1">
              <a:buFontTx/>
              <a:buChar char="•"/>
            </a:pPr>
            <a:r>
              <a:rPr lang="en-US" sz="1800" dirty="0" smtClean="0">
                <a:latin typeface="Calibri" panose="020F0502020204030204" pitchFamily="34" charset="0"/>
                <a:cs typeface="Calibri" panose="020F0502020204030204" pitchFamily="34" charset="0"/>
              </a:rPr>
              <a:t>Rock &amp; Slag Fiber (does not include </a:t>
            </a:r>
          </a:p>
          <a:p>
            <a:pPr marL="914400" lvl="2" indent="0" eaLnBrk="1" hangingPunct="1">
              <a:buNone/>
            </a:pPr>
            <a:r>
              <a:rPr lang="en-US" sz="1800" dirty="0" smtClean="0">
                <a:latin typeface="Calibri" panose="020F0502020204030204" pitchFamily="34" charset="0"/>
                <a:cs typeface="Calibri" panose="020F0502020204030204" pitchFamily="34" charset="0"/>
              </a:rPr>
              <a:t>glass fiber by definition).</a:t>
            </a:r>
          </a:p>
          <a:p>
            <a:pPr eaLnBrk="1" hangingPunct="1">
              <a:buFontTx/>
              <a:buChar char="•"/>
            </a:pPr>
            <a:endParaRPr lang="en-US" sz="2400" dirty="0" smtClean="0">
              <a:latin typeface="Calibri" panose="020F0502020204030204" pitchFamily="34" charset="0"/>
              <a:cs typeface="Calibri" panose="020F0502020204030204" pitchFamily="34" charset="0"/>
            </a:endParaRPr>
          </a:p>
        </p:txBody>
      </p:sp>
      <p:pic>
        <p:nvPicPr>
          <p:cNvPr id="14340" name="Picture 4" descr="all produ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3073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609600" y="5943600"/>
            <a:ext cx="27511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r>
              <a:rPr lang="en-US" sz="1000" i="1" dirty="0">
                <a:solidFill>
                  <a:srgbClr val="000000"/>
                </a:solidFill>
                <a:latin typeface="Helvetica" charset="0"/>
              </a:rPr>
              <a:t>Mineral Fiber raw materials &amp; Finished Goods</a:t>
            </a:r>
          </a:p>
        </p:txBody>
      </p:sp>
    </p:spTree>
    <p:extLst>
      <p:ext uri="{BB962C8B-B14F-4D97-AF65-F5344CB8AC3E}">
        <p14:creationId xmlns:p14="http://schemas.microsoft.com/office/powerpoint/2010/main" val="6180846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220919" y="533400"/>
            <a:ext cx="8229600" cy="541338"/>
          </a:xfrm>
        </p:spPr>
        <p:txBody>
          <a:bodyPr/>
          <a:lstStyle/>
          <a:p>
            <a:r>
              <a:rPr lang="en-US" sz="4400" b="1" dirty="0" smtClean="0">
                <a:solidFill>
                  <a:schemeClr val="bg1"/>
                </a:solidFill>
              </a:rPr>
              <a:t>Why Specify Mineral Wool? </a:t>
            </a:r>
          </a:p>
        </p:txBody>
      </p:sp>
      <p:sp>
        <p:nvSpPr>
          <p:cNvPr id="32771" name="Rectangle 3"/>
          <p:cNvSpPr>
            <a:spLocks noGrp="1" noChangeAspect="1" noChangeArrowheads="1"/>
          </p:cNvSpPr>
          <p:nvPr>
            <p:ph type="body" idx="4294967295"/>
          </p:nvPr>
        </p:nvSpPr>
        <p:spPr>
          <a:xfrm>
            <a:off x="838200" y="1447800"/>
            <a:ext cx="7772400" cy="4343400"/>
          </a:xfrm>
        </p:spPr>
        <p:txBody>
          <a:bodyPr/>
          <a:lstStyle/>
          <a:p>
            <a:pPr marL="0" indent="0">
              <a:buFontTx/>
              <a:buNone/>
            </a:pPr>
            <a:r>
              <a:rPr lang="en-US" sz="3600" b="1" dirty="0" smtClean="0">
                <a:solidFill>
                  <a:schemeClr val="bg1"/>
                </a:solidFill>
              </a:rPr>
              <a:t>The Top 6 Reasons</a:t>
            </a:r>
          </a:p>
          <a:p>
            <a:pPr marL="511175" lvl="1" indent="-511175">
              <a:buClr>
                <a:schemeClr val="bg1"/>
              </a:buClr>
              <a:buFont typeface="Arial" pitchFamily="34" charset="0"/>
              <a:buChar char="√"/>
            </a:pPr>
            <a:r>
              <a:rPr lang="en-US" sz="3200" u="sng" dirty="0" smtClean="0">
                <a:solidFill>
                  <a:schemeClr val="bg1"/>
                </a:solidFill>
              </a:rPr>
              <a:t>Fire Resistance</a:t>
            </a:r>
          </a:p>
          <a:p>
            <a:pPr marL="511175" lvl="1" indent="-511175">
              <a:buClr>
                <a:schemeClr val="bg1"/>
              </a:buClr>
              <a:buFont typeface="Arial" pitchFamily="34" charset="0"/>
              <a:buChar char="√"/>
            </a:pPr>
            <a:r>
              <a:rPr lang="en-US" sz="3200" dirty="0" smtClean="0">
                <a:solidFill>
                  <a:schemeClr val="bg1"/>
                </a:solidFill>
              </a:rPr>
              <a:t>Sound Absorbency</a:t>
            </a:r>
          </a:p>
          <a:p>
            <a:pPr marL="511175" lvl="1" indent="-511175">
              <a:buClr>
                <a:schemeClr val="bg1"/>
              </a:buClr>
              <a:buFont typeface="Arial" pitchFamily="34" charset="0"/>
              <a:buChar char="√"/>
            </a:pPr>
            <a:r>
              <a:rPr lang="en-US" sz="3200" dirty="0" smtClean="0">
                <a:solidFill>
                  <a:schemeClr val="bg1"/>
                </a:solidFill>
              </a:rPr>
              <a:t>Long-term Thermal Resistance</a:t>
            </a:r>
          </a:p>
          <a:p>
            <a:pPr marL="511175" lvl="1" indent="-511175">
              <a:buClr>
                <a:schemeClr val="bg1"/>
              </a:buClr>
              <a:buFont typeface="Arial" pitchFamily="34" charset="0"/>
              <a:buChar char="√"/>
            </a:pPr>
            <a:r>
              <a:rPr lang="en-US" sz="3200" dirty="0" smtClean="0">
                <a:solidFill>
                  <a:schemeClr val="bg1"/>
                </a:solidFill>
              </a:rPr>
              <a:t>Dimensional Stability</a:t>
            </a:r>
          </a:p>
          <a:p>
            <a:pPr marL="511175" lvl="1" indent="-511175">
              <a:buClr>
                <a:schemeClr val="bg1"/>
              </a:buClr>
              <a:buFont typeface="Arial" pitchFamily="34" charset="0"/>
              <a:buChar char="√"/>
            </a:pPr>
            <a:r>
              <a:rPr lang="en-US" sz="3200" dirty="0" smtClean="0">
                <a:solidFill>
                  <a:schemeClr val="bg1"/>
                </a:solidFill>
              </a:rPr>
              <a:t>Water Repellency</a:t>
            </a:r>
          </a:p>
          <a:p>
            <a:pPr marL="511175" lvl="1" indent="-511175">
              <a:buClr>
                <a:schemeClr val="bg1"/>
              </a:buClr>
              <a:buFont typeface="Arial" pitchFamily="34" charset="0"/>
              <a:buChar char="√"/>
            </a:pPr>
            <a:r>
              <a:rPr lang="en-US" sz="3200" dirty="0" smtClean="0">
                <a:solidFill>
                  <a:schemeClr val="bg1"/>
                </a:solidFill>
              </a:rPr>
              <a:t>Vapor Permeability</a:t>
            </a:r>
          </a:p>
          <a:p>
            <a:pPr marL="511175" lvl="1" indent="-511175">
              <a:buFontTx/>
              <a:buAutoNum type="arabicPeriod"/>
            </a:pPr>
            <a:endParaRPr lang="en-US" sz="3200" dirty="0" smtClean="0">
              <a:solidFill>
                <a:schemeClr val="bg1"/>
              </a:solidFill>
            </a:endParaRPr>
          </a:p>
          <a:p>
            <a:pPr marL="511175" lvl="1" indent="-511175">
              <a:buFontTx/>
              <a:buAutoNum type="arabicPeriod"/>
            </a:pPr>
            <a:endParaRPr lang="en-US" sz="3200" dirty="0" smtClean="0">
              <a:solidFill>
                <a:schemeClr val="bg1"/>
              </a:solidFill>
            </a:endParaRPr>
          </a:p>
        </p:txBody>
      </p:sp>
    </p:spTree>
    <p:extLst>
      <p:ext uri="{BB962C8B-B14F-4D97-AF65-F5344CB8AC3E}">
        <p14:creationId xmlns:p14="http://schemas.microsoft.com/office/powerpoint/2010/main" val="2353918353"/>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5" name="Text Box 3"/>
          <p:cNvSpPr txBox="1">
            <a:spLocks noChangeArrowheads="1"/>
          </p:cNvSpPr>
          <p:nvPr/>
        </p:nvSpPr>
        <p:spPr bwMode="auto">
          <a:xfrm>
            <a:off x="685800" y="1295400"/>
            <a:ext cx="7772400" cy="3381375"/>
          </a:xfrm>
          <a:prstGeom prst="rect">
            <a:avLst/>
          </a:prstGeom>
          <a:noFill/>
          <a:ln w="9525">
            <a:noFill/>
            <a:miter lim="800000"/>
            <a:headEnd/>
            <a:tailEnd/>
          </a:ln>
          <a:effectLst/>
        </p:spPr>
        <p:txBody>
          <a:bodyPr>
            <a:spAutoFit/>
          </a:bodyPr>
          <a:lstStyle/>
          <a:p>
            <a:pPr algn="ctr"/>
            <a:r>
              <a:rPr lang="en-US" altLang="en-US" sz="5400" i="1" dirty="0">
                <a:latin typeface="Arial Black" pitchFamily="34" charset="0"/>
              </a:rPr>
              <a:t>What are the dynamics of vertical spread in a high-rise building?</a:t>
            </a:r>
          </a:p>
        </p:txBody>
      </p:sp>
      <p:sp>
        <p:nvSpPr>
          <p:cNvPr id="3" name="TextBox 2"/>
          <p:cNvSpPr txBox="1"/>
          <p:nvPr/>
        </p:nvSpPr>
        <p:spPr>
          <a:xfrm>
            <a:off x="4833258" y="5936351"/>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descr="Water droplets"/>
          <p:cNvSpPr>
            <a:spLocks noChangeArrowheads="1"/>
          </p:cNvSpPr>
          <p:nvPr/>
        </p:nvSpPr>
        <p:spPr bwMode="auto">
          <a:xfrm>
            <a:off x="4038600" y="3276600"/>
            <a:ext cx="76200" cy="3581400"/>
          </a:xfrm>
          <a:prstGeom prst="rect">
            <a:avLst/>
          </a:prstGeom>
          <a:blipFill dpi="0" rotWithShape="0">
            <a:blip r:embed="rId3"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sp>
        <p:nvSpPr>
          <p:cNvPr id="101382" name="Rectangle 6" descr="Sand"/>
          <p:cNvSpPr>
            <a:spLocks noChangeArrowheads="1"/>
          </p:cNvSpPr>
          <p:nvPr/>
        </p:nvSpPr>
        <p:spPr bwMode="auto">
          <a:xfrm>
            <a:off x="5332413" y="1600200"/>
            <a:ext cx="3811587" cy="609600"/>
          </a:xfrm>
          <a:prstGeom prst="rect">
            <a:avLst/>
          </a:prstGeom>
          <a:blipFill dpi="0" rotWithShape="0">
            <a:blip r:embed="rId4" cstate="print"/>
            <a:srcRect/>
            <a:tile tx="0" ty="0" sx="100000" sy="100000" flip="none" algn="tl"/>
          </a:blip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n-US"/>
          </a:p>
        </p:txBody>
      </p:sp>
      <p:sp>
        <p:nvSpPr>
          <p:cNvPr id="101392" name="Line 16"/>
          <p:cNvSpPr>
            <a:spLocks noChangeShapeType="1"/>
          </p:cNvSpPr>
          <p:nvPr/>
        </p:nvSpPr>
        <p:spPr bwMode="auto">
          <a:xfrm>
            <a:off x="3429000" y="5257800"/>
            <a:ext cx="609600" cy="0"/>
          </a:xfrm>
          <a:prstGeom prst="line">
            <a:avLst/>
          </a:prstGeom>
          <a:noFill/>
          <a:ln w="38100">
            <a:solidFill>
              <a:srgbClr val="B2B2B2"/>
            </a:solidFill>
            <a:round/>
            <a:headEnd/>
            <a:tailEnd type="triangle" w="med" len="med"/>
          </a:ln>
          <a:effectLst>
            <a:outerShdw dist="35921" dir="2700000" algn="ctr" rotWithShape="0">
              <a:schemeClr val="bg2"/>
            </a:outerShdw>
          </a:effectLst>
        </p:spPr>
        <p:txBody>
          <a:bodyPr anchor="ctr">
            <a:spAutoFit/>
          </a:bodyPr>
          <a:lstStyle/>
          <a:p>
            <a:endParaRPr lang="en-US"/>
          </a:p>
        </p:txBody>
      </p:sp>
      <p:pic>
        <p:nvPicPr>
          <p:cNvPr id="101394" name="Picture 18" descr="Flaming GIF"/>
          <p:cNvPicPr>
            <a:picLocks noChangeAspect="1" noChangeArrowheads="1" noCrop="1"/>
          </p:cNvPicPr>
          <p:nvPr/>
        </p:nvPicPr>
        <p:blipFill>
          <a:blip r:embed="rId5" cstate="print"/>
          <a:srcRect/>
          <a:stretch>
            <a:fillRect/>
          </a:stretch>
        </p:blipFill>
        <p:spPr bwMode="auto">
          <a:xfrm>
            <a:off x="4800600" y="2667000"/>
            <a:ext cx="2438400" cy="4191000"/>
          </a:xfrm>
          <a:prstGeom prst="rect">
            <a:avLst/>
          </a:prstGeom>
          <a:noFill/>
        </p:spPr>
      </p:pic>
      <p:sp>
        <p:nvSpPr>
          <p:cNvPr id="101395" name="Text Box 19"/>
          <p:cNvSpPr txBox="1">
            <a:spLocks noChangeArrowheads="1"/>
          </p:cNvSpPr>
          <p:nvPr/>
        </p:nvSpPr>
        <p:spPr bwMode="auto">
          <a:xfrm>
            <a:off x="4724400" y="4343400"/>
            <a:ext cx="4419600" cy="822325"/>
          </a:xfrm>
          <a:prstGeom prst="rect">
            <a:avLst/>
          </a:prstGeom>
          <a:noFill/>
          <a:ln w="9525">
            <a:noFill/>
            <a:miter lim="800000"/>
            <a:headEnd/>
            <a:tailEnd/>
          </a:ln>
          <a:effectLst/>
        </p:spPr>
        <p:txBody>
          <a:bodyPr>
            <a:spAutoFit/>
          </a:bodyPr>
          <a:lstStyle/>
          <a:p>
            <a:pPr algn="ctr" eaLnBrk="0" hangingPunct="0">
              <a:spcBef>
                <a:spcPct val="20000"/>
              </a:spcBef>
            </a:pPr>
            <a:r>
              <a:rPr lang="en-US" altLang="en-US" sz="2400" i="1"/>
              <a:t>Rated Floor Assembly and non-rated Curtain Wall System</a:t>
            </a:r>
            <a:endParaRPr lang="en-US" altLang="en-US" sz="2400" i="1">
              <a:solidFill>
                <a:srgbClr val="FFFFCC"/>
              </a:solidFill>
              <a:effectDag name="">
                <a:cont type="tree" name="">
                  <a:effect ref="fillLine"/>
                  <a:outerShdw dist="38100" dir="13500000" algn="br">
                    <a:srgbClr val="FFFFDD"/>
                  </a:outerShdw>
                </a:cont>
                <a:cont type="tree" name="">
                  <a:effect ref="fillLine"/>
                  <a:outerShdw dist="38100" dir="2700000" algn="tl">
                    <a:srgbClr val="99987A"/>
                  </a:outerShdw>
                </a:cont>
                <a:effect ref="fillLine"/>
              </a:effectDag>
            </a:endParaRPr>
          </a:p>
        </p:txBody>
      </p:sp>
      <p:sp>
        <p:nvSpPr>
          <p:cNvPr id="101396" name="Rectangle 20"/>
          <p:cNvSpPr>
            <a:spLocks noChangeArrowheads="1"/>
          </p:cNvSpPr>
          <p:nvPr/>
        </p:nvSpPr>
        <p:spPr bwMode="auto">
          <a:xfrm>
            <a:off x="1600200" y="5029200"/>
            <a:ext cx="1981200" cy="457200"/>
          </a:xfrm>
          <a:prstGeom prst="rect">
            <a:avLst/>
          </a:prstGeom>
          <a:solidFill>
            <a:schemeClr val="bg2"/>
          </a:solidFill>
          <a:ln w="9525">
            <a:noFill/>
            <a:miter lim="800000"/>
            <a:headEnd/>
            <a:tailEnd/>
          </a:ln>
          <a:effectLst/>
        </p:spPr>
        <p:txBody>
          <a:bodyPr>
            <a:spAutoFit/>
          </a:bodyPr>
          <a:lstStyle/>
          <a:p>
            <a:pPr algn="ctr"/>
            <a:r>
              <a:rPr lang="en-US" altLang="en-US" sz="2400" i="1">
                <a:solidFill>
                  <a:srgbClr val="FF9900"/>
                </a:solidFill>
              </a:rPr>
              <a:t>Vision Glass</a:t>
            </a:r>
            <a:endParaRPr lang="en-US" altLang="en-US" sz="2400" i="1">
              <a:solidFill>
                <a:srgbClr val="000066"/>
              </a:solidFill>
            </a:endParaRPr>
          </a:p>
        </p:txBody>
      </p:sp>
      <p:sp>
        <p:nvSpPr>
          <p:cNvPr id="101390" name="Text Box 14"/>
          <p:cNvSpPr txBox="1">
            <a:spLocks noChangeArrowheads="1"/>
          </p:cNvSpPr>
          <p:nvPr/>
        </p:nvSpPr>
        <p:spPr bwMode="auto">
          <a:xfrm>
            <a:off x="4724400" y="2438400"/>
            <a:ext cx="4419600" cy="1552575"/>
          </a:xfrm>
          <a:prstGeom prst="rect">
            <a:avLst/>
          </a:prstGeom>
          <a:noFill/>
          <a:ln w="9525">
            <a:noFill/>
            <a:miter lim="800000"/>
            <a:headEnd/>
            <a:tailEnd/>
          </a:ln>
          <a:effectLst/>
        </p:spPr>
        <p:txBody>
          <a:bodyPr>
            <a:spAutoFit/>
          </a:bodyPr>
          <a:lstStyle/>
          <a:p>
            <a:pPr algn="ctr"/>
            <a:r>
              <a:rPr lang="en-US" altLang="en-US" sz="2400" i="1"/>
              <a:t>Fire begins on a lower floor, products of combustion accumulate at ceiling level, and positive pressure builds</a:t>
            </a:r>
            <a:endParaRPr lang="en-US" altLang="en-US" sz="2400" i="1">
              <a:solidFill>
                <a:srgbClr val="FF0000"/>
              </a:solidFill>
            </a:endParaRPr>
          </a:p>
        </p:txBody>
      </p:sp>
      <p:pic>
        <p:nvPicPr>
          <p:cNvPr id="101401" name="Picture 25" descr="CWall piece"/>
          <p:cNvPicPr>
            <a:picLocks noChangeAspect="1" noChangeArrowheads="1"/>
          </p:cNvPicPr>
          <p:nvPr/>
        </p:nvPicPr>
        <p:blipFill>
          <a:blip r:embed="rId6" cstate="print"/>
          <a:srcRect/>
          <a:stretch>
            <a:fillRect/>
          </a:stretch>
        </p:blipFill>
        <p:spPr bwMode="auto">
          <a:xfrm>
            <a:off x="1866900" y="-1600200"/>
            <a:ext cx="4457700" cy="6172200"/>
          </a:xfrm>
          <a:prstGeom prst="rect">
            <a:avLst/>
          </a:prstGeom>
          <a:noFill/>
        </p:spPr>
      </p:pic>
      <p:sp>
        <p:nvSpPr>
          <p:cNvPr id="10" name="TextBox 9"/>
          <p:cNvSpPr txBox="1"/>
          <p:nvPr/>
        </p:nvSpPr>
        <p:spPr>
          <a:xfrm>
            <a:off x="4833258" y="58547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7" name="Rectangle 105" descr="Water droplets"/>
          <p:cNvSpPr>
            <a:spLocks noChangeArrowheads="1"/>
          </p:cNvSpPr>
          <p:nvPr/>
        </p:nvSpPr>
        <p:spPr bwMode="auto">
          <a:xfrm>
            <a:off x="4341813" y="3327400"/>
            <a:ext cx="77787" cy="2971800"/>
          </a:xfrm>
          <a:prstGeom prst="rect">
            <a:avLst/>
          </a:prstGeom>
          <a:blipFill dpi="0" rotWithShape="0">
            <a:blip r:embed="rId3"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sp>
        <p:nvSpPr>
          <p:cNvPr id="28754" name="Rectangle 82" descr="Sand"/>
          <p:cNvSpPr>
            <a:spLocks noChangeArrowheads="1"/>
          </p:cNvSpPr>
          <p:nvPr/>
        </p:nvSpPr>
        <p:spPr bwMode="auto">
          <a:xfrm>
            <a:off x="5637213" y="1803400"/>
            <a:ext cx="3200400" cy="609600"/>
          </a:xfrm>
          <a:prstGeom prst="rect">
            <a:avLst/>
          </a:prstGeom>
          <a:blipFill dpi="0" rotWithShape="0">
            <a:blip r:embed="rId4" cstate="print"/>
            <a:srcRect/>
            <a:tile tx="0" ty="0" sx="100000" sy="100000" flip="none" algn="tl"/>
          </a:blip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28772" name="Text Box 100"/>
          <p:cNvSpPr txBox="1">
            <a:spLocks noChangeArrowheads="1"/>
          </p:cNvSpPr>
          <p:nvPr/>
        </p:nvSpPr>
        <p:spPr bwMode="auto">
          <a:xfrm>
            <a:off x="5029200" y="752475"/>
            <a:ext cx="3810000" cy="822325"/>
          </a:xfrm>
          <a:prstGeom prst="rect">
            <a:avLst/>
          </a:prstGeom>
          <a:noFill/>
          <a:ln w="9525">
            <a:noFill/>
            <a:miter lim="800000"/>
            <a:headEnd/>
            <a:tailEnd/>
          </a:ln>
          <a:effectLst/>
        </p:spPr>
        <p:txBody>
          <a:bodyPr>
            <a:spAutoFit/>
          </a:bodyPr>
          <a:lstStyle/>
          <a:p>
            <a:pPr algn="ctr"/>
            <a:r>
              <a:rPr lang="en-US" altLang="en-US" sz="2400" i="1" dirty="0"/>
              <a:t>The fire follows the flow of air currents…</a:t>
            </a:r>
            <a:r>
              <a:rPr lang="en-US" altLang="en-US" sz="2400" i="1" dirty="0">
                <a:solidFill>
                  <a:srgbClr val="FF0000"/>
                </a:solidFill>
              </a:rPr>
              <a:t> </a:t>
            </a:r>
          </a:p>
        </p:txBody>
      </p:sp>
      <p:sp>
        <p:nvSpPr>
          <p:cNvPr id="28774" name="Text Box 102"/>
          <p:cNvSpPr txBox="1">
            <a:spLocks noChangeArrowheads="1"/>
          </p:cNvSpPr>
          <p:nvPr/>
        </p:nvSpPr>
        <p:spPr bwMode="auto">
          <a:xfrm>
            <a:off x="5699125" y="5494338"/>
            <a:ext cx="184150" cy="396875"/>
          </a:xfrm>
          <a:prstGeom prst="rect">
            <a:avLst/>
          </a:prstGeom>
          <a:noFill/>
          <a:ln w="9525">
            <a:noFill/>
            <a:miter lim="800000"/>
            <a:headEnd/>
            <a:tailEnd/>
          </a:ln>
          <a:effectLst/>
        </p:spPr>
        <p:txBody>
          <a:bodyPr wrap="none">
            <a:spAutoFit/>
          </a:bodyPr>
          <a:lstStyle/>
          <a:p>
            <a:pPr algn="ctr"/>
            <a:endParaRPr lang="en-US" altLang="en-US"/>
          </a:p>
        </p:txBody>
      </p:sp>
      <p:sp>
        <p:nvSpPr>
          <p:cNvPr id="28780" name="Line 108"/>
          <p:cNvSpPr>
            <a:spLocks noChangeShapeType="1"/>
          </p:cNvSpPr>
          <p:nvPr/>
        </p:nvSpPr>
        <p:spPr bwMode="auto">
          <a:xfrm>
            <a:off x="3581400" y="5410200"/>
            <a:ext cx="533400" cy="0"/>
          </a:xfrm>
          <a:prstGeom prst="line">
            <a:avLst/>
          </a:prstGeom>
          <a:noFill/>
          <a:ln w="38100">
            <a:solidFill>
              <a:srgbClr val="B2B2B2"/>
            </a:solidFill>
            <a:round/>
            <a:headEnd/>
            <a:tailEnd type="triangle" w="med" len="med"/>
          </a:ln>
          <a:effectLst>
            <a:outerShdw dist="35921" dir="2700000" algn="ctr" rotWithShape="0">
              <a:schemeClr val="bg2"/>
            </a:outerShdw>
          </a:effectLst>
        </p:spPr>
        <p:txBody>
          <a:bodyPr anchor="ctr">
            <a:spAutoFit/>
          </a:bodyPr>
          <a:lstStyle/>
          <a:p>
            <a:endParaRPr lang="en-US"/>
          </a:p>
        </p:txBody>
      </p:sp>
      <p:sp>
        <p:nvSpPr>
          <p:cNvPr id="28779" name="Text Box 107"/>
          <p:cNvSpPr txBox="1">
            <a:spLocks noChangeArrowheads="1"/>
          </p:cNvSpPr>
          <p:nvPr/>
        </p:nvSpPr>
        <p:spPr bwMode="auto">
          <a:xfrm>
            <a:off x="1371600" y="5080000"/>
            <a:ext cx="2286000" cy="457200"/>
          </a:xfrm>
          <a:prstGeom prst="rect">
            <a:avLst/>
          </a:prstGeom>
          <a:solidFill>
            <a:schemeClr val="bg2"/>
          </a:solidFill>
          <a:ln w="9525">
            <a:noFill/>
            <a:miter lim="800000"/>
            <a:headEnd/>
            <a:tailEnd/>
          </a:ln>
          <a:effectLst/>
        </p:spPr>
        <p:txBody>
          <a:bodyPr>
            <a:spAutoFit/>
          </a:bodyPr>
          <a:lstStyle/>
          <a:p>
            <a:pPr algn="ctr"/>
            <a:r>
              <a:rPr lang="en-US" altLang="en-US" sz="2400" i="1"/>
              <a:t>Vision Glass</a:t>
            </a:r>
          </a:p>
        </p:txBody>
      </p:sp>
      <p:pic>
        <p:nvPicPr>
          <p:cNvPr id="28782" name="Picture 110" descr="Flaming GIF"/>
          <p:cNvPicPr>
            <a:picLocks noChangeAspect="1" noChangeArrowheads="1" noCrop="1"/>
          </p:cNvPicPr>
          <p:nvPr/>
        </p:nvPicPr>
        <p:blipFill>
          <a:blip r:embed="rId5" cstate="print"/>
          <a:srcRect/>
          <a:stretch>
            <a:fillRect/>
          </a:stretch>
        </p:blipFill>
        <p:spPr bwMode="auto">
          <a:xfrm>
            <a:off x="4953000" y="1752600"/>
            <a:ext cx="971550" cy="2743200"/>
          </a:xfrm>
          <a:prstGeom prst="rect">
            <a:avLst/>
          </a:prstGeom>
          <a:noFill/>
        </p:spPr>
      </p:pic>
      <p:pic>
        <p:nvPicPr>
          <p:cNvPr id="28781" name="Picture 109" descr="Flaming GIF"/>
          <p:cNvPicPr>
            <a:picLocks noChangeAspect="1" noChangeArrowheads="1" noCrop="1"/>
          </p:cNvPicPr>
          <p:nvPr/>
        </p:nvPicPr>
        <p:blipFill>
          <a:blip r:embed="rId5" cstate="print"/>
          <a:srcRect/>
          <a:stretch>
            <a:fillRect/>
          </a:stretch>
        </p:blipFill>
        <p:spPr bwMode="auto">
          <a:xfrm>
            <a:off x="4953000" y="2870200"/>
            <a:ext cx="2438400" cy="3429000"/>
          </a:xfrm>
          <a:prstGeom prst="rect">
            <a:avLst/>
          </a:prstGeom>
          <a:noFill/>
        </p:spPr>
      </p:pic>
      <p:sp>
        <p:nvSpPr>
          <p:cNvPr id="28720" name="Text Box 48"/>
          <p:cNvSpPr txBox="1">
            <a:spLocks noChangeArrowheads="1"/>
          </p:cNvSpPr>
          <p:nvPr/>
        </p:nvSpPr>
        <p:spPr bwMode="auto">
          <a:xfrm>
            <a:off x="4419600" y="5156200"/>
            <a:ext cx="4419600" cy="822325"/>
          </a:xfrm>
          <a:prstGeom prst="rect">
            <a:avLst/>
          </a:prstGeom>
          <a:noFill/>
          <a:ln w="9525">
            <a:noFill/>
            <a:miter lim="800000"/>
            <a:headEnd/>
            <a:tailEnd/>
          </a:ln>
          <a:effectLst/>
        </p:spPr>
        <p:txBody>
          <a:bodyPr>
            <a:spAutoFit/>
          </a:bodyPr>
          <a:lstStyle/>
          <a:p>
            <a:pPr algn="ctr" eaLnBrk="0" hangingPunct="0">
              <a:spcBef>
                <a:spcPct val="20000"/>
              </a:spcBef>
            </a:pPr>
            <a:r>
              <a:rPr lang="en-US" altLang="en-US" sz="2400" i="1"/>
              <a:t>Rated Floor Assembly and non-rated Curtain Wall System</a:t>
            </a:r>
            <a:endParaRPr lang="en-US" altLang="en-US" sz="2400" i="1">
              <a:solidFill>
                <a:srgbClr val="FFFFCC"/>
              </a:solidFill>
              <a:effectDag name="">
                <a:cont type="tree" name="">
                  <a:effect ref="fillLine"/>
                  <a:outerShdw dist="38100" dir="13500000" algn="br">
                    <a:srgbClr val="FFFFDD"/>
                  </a:outerShdw>
                </a:cont>
                <a:cont type="tree" name="">
                  <a:effect ref="fillLine"/>
                  <a:outerShdw dist="38100" dir="2700000" algn="tl">
                    <a:srgbClr val="99987A"/>
                  </a:outerShdw>
                </a:cont>
                <a:effect ref="fillLine"/>
              </a:effectDag>
            </a:endParaRPr>
          </a:p>
        </p:txBody>
      </p:sp>
      <p:pic>
        <p:nvPicPr>
          <p:cNvPr id="28783" name="Picture 111" descr="CWall piece"/>
          <p:cNvPicPr>
            <a:picLocks noChangeAspect="1" noChangeArrowheads="1"/>
          </p:cNvPicPr>
          <p:nvPr/>
        </p:nvPicPr>
        <p:blipFill>
          <a:blip r:embed="rId6" cstate="print"/>
          <a:srcRect/>
          <a:stretch>
            <a:fillRect/>
          </a:stretch>
        </p:blipFill>
        <p:spPr bwMode="auto">
          <a:xfrm>
            <a:off x="2286000" y="-1625600"/>
            <a:ext cx="4457700" cy="6172200"/>
          </a:xfrm>
          <a:prstGeom prst="rect">
            <a:avLst/>
          </a:prstGeom>
          <a:noFill/>
        </p:spPr>
      </p:pic>
      <p:sp>
        <p:nvSpPr>
          <p:cNvPr id="28775" name="Text Box 103"/>
          <p:cNvSpPr txBox="1">
            <a:spLocks noChangeArrowheads="1"/>
          </p:cNvSpPr>
          <p:nvPr/>
        </p:nvSpPr>
        <p:spPr bwMode="auto">
          <a:xfrm>
            <a:off x="5791200" y="2613025"/>
            <a:ext cx="3200400" cy="1917700"/>
          </a:xfrm>
          <a:prstGeom prst="rect">
            <a:avLst/>
          </a:prstGeom>
          <a:noFill/>
          <a:ln w="9525">
            <a:noFill/>
            <a:miter lim="800000"/>
            <a:headEnd/>
            <a:tailEnd/>
          </a:ln>
          <a:effectLst/>
        </p:spPr>
        <p:txBody>
          <a:bodyPr>
            <a:spAutoFit/>
          </a:bodyPr>
          <a:lstStyle/>
          <a:p>
            <a:r>
              <a:rPr lang="en-US" altLang="en-US" sz="2400" i="1"/>
              <a:t>If the void between the floor and curtain wall is not properly sealed, flames will spread vertically…</a:t>
            </a:r>
          </a:p>
        </p:txBody>
      </p:sp>
      <p:sp>
        <p:nvSpPr>
          <p:cNvPr id="28784" name="Text Box 112"/>
          <p:cNvSpPr txBox="1">
            <a:spLocks noChangeArrowheads="1"/>
          </p:cNvSpPr>
          <p:nvPr/>
        </p:nvSpPr>
        <p:spPr bwMode="auto">
          <a:xfrm>
            <a:off x="1295400" y="3403600"/>
            <a:ext cx="2743200" cy="1492250"/>
          </a:xfrm>
          <a:prstGeom prst="rect">
            <a:avLst/>
          </a:prstGeom>
          <a:noFill/>
          <a:ln w="9525">
            <a:noFill/>
            <a:miter lim="800000"/>
            <a:headEnd/>
            <a:tailEnd/>
          </a:ln>
          <a:effectLst/>
        </p:spPr>
        <p:txBody>
          <a:bodyPr>
            <a:spAutoFit/>
          </a:bodyPr>
          <a:lstStyle/>
          <a:p>
            <a:pPr algn="ctr"/>
            <a:r>
              <a:rPr lang="en-US" altLang="en-US" sz="2400" i="1"/>
              <a:t>and compartmentation is breached!</a:t>
            </a:r>
          </a:p>
          <a:p>
            <a:pPr algn="ctr"/>
            <a:endParaRPr lang="en-US" altLang="en-US"/>
          </a:p>
        </p:txBody>
      </p:sp>
      <p:sp>
        <p:nvSpPr>
          <p:cNvPr id="14" name="TextBox 13"/>
          <p:cNvSpPr txBox="1"/>
          <p:nvPr/>
        </p:nvSpPr>
        <p:spPr>
          <a:xfrm>
            <a:off x="4833258" y="6080125"/>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775"/>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8782"/>
                                        </p:tgtEl>
                                        <p:attrNameLst>
                                          <p:attrName>style.visibility</p:attrName>
                                        </p:attrNameLst>
                                      </p:cBhvr>
                                      <p:to>
                                        <p:strVal val="visible"/>
                                      </p:to>
                                    </p:set>
                                    <p:animEffect transition="in" filter="dissolve">
                                      <p:cBhvr>
                                        <p:cTn id="14" dur="500"/>
                                        <p:tgtEl>
                                          <p:spTgt spid="2878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2" grpId="0" autoUpdateAnimBg="0"/>
      <p:bldP spid="28775" grpId="0" autoUpdateAnimBg="0"/>
      <p:bldP spid="2878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descr="Water droplets"/>
          <p:cNvSpPr>
            <a:spLocks noChangeArrowheads="1"/>
          </p:cNvSpPr>
          <p:nvPr/>
        </p:nvSpPr>
        <p:spPr bwMode="auto">
          <a:xfrm>
            <a:off x="4570413" y="0"/>
            <a:ext cx="77787" cy="1676400"/>
          </a:xfrm>
          <a:prstGeom prst="rect">
            <a:avLst/>
          </a:prstGeom>
          <a:blipFill dpi="0" rotWithShape="0">
            <a:blip r:embed="rId3"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sp>
        <p:nvSpPr>
          <p:cNvPr id="30725" name="Rectangle 5" descr="Sand"/>
          <p:cNvSpPr>
            <a:spLocks noChangeArrowheads="1"/>
          </p:cNvSpPr>
          <p:nvPr/>
        </p:nvSpPr>
        <p:spPr bwMode="auto">
          <a:xfrm>
            <a:off x="5865813" y="3505200"/>
            <a:ext cx="3200400" cy="609600"/>
          </a:xfrm>
          <a:prstGeom prst="rect">
            <a:avLst/>
          </a:prstGeom>
          <a:blipFill dpi="0" rotWithShape="0">
            <a:blip r:embed="rId4" cstate="print"/>
            <a:srcRect/>
            <a:tile tx="0" ty="0" sx="100000" sy="100000" flip="none" algn="tl"/>
          </a:blip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30726" name="Rectangle 6"/>
          <p:cNvSpPr>
            <a:spLocks noChangeArrowheads="1"/>
          </p:cNvSpPr>
          <p:nvPr/>
        </p:nvSpPr>
        <p:spPr bwMode="auto">
          <a:xfrm>
            <a:off x="4572000" y="1447800"/>
            <a:ext cx="608013" cy="3810000"/>
          </a:xfrm>
          <a:prstGeom prst="rect">
            <a:avLst/>
          </a:prstGeom>
          <a:gradFill rotWithShape="0">
            <a:gsLst>
              <a:gs pos="0">
                <a:srgbClr val="808080"/>
              </a:gs>
              <a:gs pos="50000">
                <a:srgbClr val="808080">
                  <a:gamma/>
                  <a:shade val="18039"/>
                  <a:invGamma/>
                </a:srgbClr>
              </a:gs>
              <a:gs pos="100000">
                <a:srgbClr val="808080"/>
              </a:gs>
            </a:gsLst>
            <a:lin ang="0" scaled="1"/>
          </a:gradFill>
          <a:ln w="9525">
            <a:solidFill>
              <a:schemeClr val="bg2"/>
            </a:solidFill>
            <a:miter lim="800000"/>
            <a:headEnd/>
            <a:tailEnd/>
          </a:ln>
          <a:effectLst/>
        </p:spPr>
        <p:txBody>
          <a:bodyPr anchor="ctr">
            <a:spAutoFit/>
          </a:bodyPr>
          <a:lstStyle/>
          <a:p>
            <a:endParaRPr lang="en-US"/>
          </a:p>
        </p:txBody>
      </p:sp>
      <p:sp>
        <p:nvSpPr>
          <p:cNvPr id="30727" name="Rectangle 7" descr="Granite"/>
          <p:cNvSpPr>
            <a:spLocks noChangeArrowheads="1"/>
          </p:cNvSpPr>
          <p:nvPr/>
        </p:nvSpPr>
        <p:spPr bwMode="auto">
          <a:xfrm>
            <a:off x="4495800" y="1752600"/>
            <a:ext cx="76200" cy="3505200"/>
          </a:xfrm>
          <a:prstGeom prst="rect">
            <a:avLst/>
          </a:prstGeom>
          <a:blipFill dpi="0" rotWithShape="0">
            <a:blip r:embed="rId5"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sp>
        <p:nvSpPr>
          <p:cNvPr id="30728" name="Rectangle 8" descr="Stationery"/>
          <p:cNvSpPr>
            <a:spLocks noChangeArrowheads="1"/>
          </p:cNvSpPr>
          <p:nvPr/>
        </p:nvSpPr>
        <p:spPr bwMode="auto">
          <a:xfrm>
            <a:off x="5180013" y="1447800"/>
            <a:ext cx="228600" cy="3810000"/>
          </a:xfrm>
          <a:prstGeom prst="rect">
            <a:avLst/>
          </a:prstGeom>
          <a:blipFill dpi="0" rotWithShape="0">
            <a:blip r:embed="rId6" cstate="print"/>
            <a:srcRect/>
            <a:tile tx="0" ty="0" sx="100000" sy="100000" flip="none" algn="tl"/>
          </a:blipFill>
          <a:ln w="9525">
            <a:solidFill>
              <a:schemeClr val="bg2"/>
            </a:solidFill>
            <a:miter lim="800000"/>
            <a:headEnd/>
            <a:tailEnd/>
          </a:ln>
          <a:effectLst/>
        </p:spPr>
        <p:txBody>
          <a:bodyPr anchor="ctr">
            <a:spAutoFit/>
          </a:bodyPr>
          <a:lstStyle/>
          <a:p>
            <a:endParaRPr lang="en-US"/>
          </a:p>
        </p:txBody>
      </p:sp>
      <p:sp>
        <p:nvSpPr>
          <p:cNvPr id="30729" name="Rectangle 9"/>
          <p:cNvSpPr>
            <a:spLocks noChangeArrowheads="1"/>
          </p:cNvSpPr>
          <p:nvPr/>
        </p:nvSpPr>
        <p:spPr bwMode="auto">
          <a:xfrm>
            <a:off x="4495800" y="1447800"/>
            <a:ext cx="914400" cy="304800"/>
          </a:xfrm>
          <a:prstGeom prst="rect">
            <a:avLst/>
          </a:prstGeom>
          <a:gradFill rotWithShape="0">
            <a:gsLst>
              <a:gs pos="0">
                <a:srgbClr val="969696"/>
              </a:gs>
              <a:gs pos="100000">
                <a:srgbClr val="969696">
                  <a:gamma/>
                  <a:shade val="57647"/>
                  <a:invGamma/>
                </a:srgbClr>
              </a:gs>
            </a:gsLst>
            <a:path path="shape">
              <a:fillToRect l="50000" t="50000" r="50000" b="50000"/>
            </a:path>
          </a:gradFill>
          <a:ln w="57150">
            <a:solidFill>
              <a:schemeClr val="bg2"/>
            </a:solidFill>
            <a:miter lim="800000"/>
            <a:headEnd/>
            <a:tailEnd/>
          </a:ln>
          <a:effectLst/>
        </p:spPr>
        <p:txBody>
          <a:bodyPr anchor="ctr">
            <a:spAutoFit/>
          </a:bodyPr>
          <a:lstStyle/>
          <a:p>
            <a:endParaRPr lang="en-US"/>
          </a:p>
        </p:txBody>
      </p:sp>
      <p:sp>
        <p:nvSpPr>
          <p:cNvPr id="30730" name="Rectangle 10"/>
          <p:cNvSpPr>
            <a:spLocks noChangeArrowheads="1"/>
          </p:cNvSpPr>
          <p:nvPr/>
        </p:nvSpPr>
        <p:spPr bwMode="auto">
          <a:xfrm>
            <a:off x="4495800" y="4953000"/>
            <a:ext cx="914400" cy="304800"/>
          </a:xfrm>
          <a:prstGeom prst="rect">
            <a:avLst/>
          </a:prstGeom>
          <a:gradFill rotWithShape="0">
            <a:gsLst>
              <a:gs pos="0">
                <a:srgbClr val="969696"/>
              </a:gs>
              <a:gs pos="100000">
                <a:srgbClr val="969696">
                  <a:gamma/>
                  <a:shade val="57647"/>
                  <a:invGamma/>
                </a:srgbClr>
              </a:gs>
            </a:gsLst>
            <a:path path="shape">
              <a:fillToRect l="50000" t="50000" r="50000" b="50000"/>
            </a:path>
          </a:gradFill>
          <a:ln w="57150">
            <a:solidFill>
              <a:schemeClr val="bg2"/>
            </a:solidFill>
            <a:miter lim="800000"/>
            <a:headEnd/>
            <a:tailEnd/>
          </a:ln>
          <a:effectLst/>
        </p:spPr>
        <p:txBody>
          <a:bodyPr anchor="ctr">
            <a:spAutoFit/>
          </a:bodyPr>
          <a:lstStyle/>
          <a:p>
            <a:endParaRPr lang="en-US"/>
          </a:p>
        </p:txBody>
      </p:sp>
      <p:sp>
        <p:nvSpPr>
          <p:cNvPr id="30736" name="Text Box 16"/>
          <p:cNvSpPr txBox="1">
            <a:spLocks noChangeArrowheads="1"/>
          </p:cNvSpPr>
          <p:nvPr/>
        </p:nvSpPr>
        <p:spPr bwMode="auto">
          <a:xfrm>
            <a:off x="5927725" y="6030913"/>
            <a:ext cx="184150" cy="396875"/>
          </a:xfrm>
          <a:prstGeom prst="rect">
            <a:avLst/>
          </a:prstGeom>
          <a:noFill/>
          <a:ln w="9525">
            <a:noFill/>
            <a:miter lim="800000"/>
            <a:headEnd/>
            <a:tailEnd/>
          </a:ln>
          <a:effectLst/>
        </p:spPr>
        <p:txBody>
          <a:bodyPr wrap="none">
            <a:spAutoFit/>
          </a:bodyPr>
          <a:lstStyle/>
          <a:p>
            <a:pPr algn="ctr"/>
            <a:endParaRPr lang="en-US" altLang="en-US"/>
          </a:p>
        </p:txBody>
      </p:sp>
      <p:sp>
        <p:nvSpPr>
          <p:cNvPr id="30733" name="Line 13"/>
          <p:cNvSpPr>
            <a:spLocks noChangeShapeType="1"/>
          </p:cNvSpPr>
          <p:nvPr/>
        </p:nvSpPr>
        <p:spPr bwMode="auto">
          <a:xfrm>
            <a:off x="3581400" y="990600"/>
            <a:ext cx="762000" cy="0"/>
          </a:xfrm>
          <a:prstGeom prst="line">
            <a:avLst/>
          </a:prstGeom>
          <a:noFill/>
          <a:ln w="38100">
            <a:solidFill>
              <a:srgbClr val="B2B2B2"/>
            </a:solidFill>
            <a:round/>
            <a:headEnd/>
            <a:tailEnd type="triangle" w="med" len="med"/>
          </a:ln>
          <a:effectLst>
            <a:outerShdw dist="35921" dir="2700000" algn="ctr" rotWithShape="0">
              <a:schemeClr val="bg2"/>
            </a:outerShdw>
          </a:effectLst>
        </p:spPr>
        <p:txBody>
          <a:bodyPr anchor="ctr">
            <a:spAutoFit/>
          </a:bodyPr>
          <a:lstStyle/>
          <a:p>
            <a:endParaRPr lang="en-US"/>
          </a:p>
        </p:txBody>
      </p:sp>
      <p:sp>
        <p:nvSpPr>
          <p:cNvPr id="30735" name="Rectangle 15"/>
          <p:cNvSpPr>
            <a:spLocks noChangeArrowheads="1"/>
          </p:cNvSpPr>
          <p:nvPr/>
        </p:nvSpPr>
        <p:spPr bwMode="auto">
          <a:xfrm>
            <a:off x="1676400" y="762000"/>
            <a:ext cx="1981200" cy="457200"/>
          </a:xfrm>
          <a:prstGeom prst="rect">
            <a:avLst/>
          </a:prstGeom>
          <a:solidFill>
            <a:schemeClr val="bg2"/>
          </a:solidFill>
          <a:ln w="9525">
            <a:noFill/>
            <a:miter lim="800000"/>
            <a:headEnd/>
            <a:tailEnd/>
          </a:ln>
          <a:effectLst/>
        </p:spPr>
        <p:txBody>
          <a:bodyPr>
            <a:spAutoFit/>
          </a:bodyPr>
          <a:lstStyle/>
          <a:p>
            <a:pPr algn="ctr"/>
            <a:r>
              <a:rPr lang="en-US" altLang="en-US" sz="2400" i="1">
                <a:solidFill>
                  <a:srgbClr val="000066"/>
                </a:solidFill>
              </a:rPr>
              <a:t>Vision Glass</a:t>
            </a:r>
          </a:p>
        </p:txBody>
      </p:sp>
      <p:grpSp>
        <p:nvGrpSpPr>
          <p:cNvPr id="2" name="Group 75"/>
          <p:cNvGrpSpPr>
            <a:grpSpLocks/>
          </p:cNvGrpSpPr>
          <p:nvPr/>
        </p:nvGrpSpPr>
        <p:grpSpPr bwMode="auto">
          <a:xfrm>
            <a:off x="1524000" y="0"/>
            <a:ext cx="4038600" cy="6096000"/>
            <a:chOff x="1008" y="0"/>
            <a:chExt cx="2496" cy="4320"/>
          </a:xfrm>
        </p:grpSpPr>
        <p:sp>
          <p:nvSpPr>
            <p:cNvPr id="30789" name="Rectangle 69"/>
            <p:cNvSpPr>
              <a:spLocks noChangeArrowheads="1"/>
            </p:cNvSpPr>
            <p:nvPr/>
          </p:nvSpPr>
          <p:spPr bwMode="auto">
            <a:xfrm>
              <a:off x="2784" y="864"/>
              <a:ext cx="720" cy="3456"/>
            </a:xfrm>
            <a:prstGeom prst="rect">
              <a:avLst/>
            </a:prstGeom>
            <a:gradFill rotWithShape="0">
              <a:gsLst>
                <a:gs pos="0">
                  <a:schemeClr val="tx2"/>
                </a:gs>
                <a:gs pos="100000">
                  <a:srgbClr val="003399"/>
                </a:gs>
              </a:gsLst>
              <a:lin ang="5400000" scaled="1"/>
            </a:gradFill>
            <a:ln w="9525">
              <a:noFill/>
              <a:miter lim="800000"/>
              <a:headEnd/>
              <a:tailEnd/>
            </a:ln>
            <a:effectLst/>
          </p:spPr>
          <p:txBody>
            <a:bodyPr anchor="ctr">
              <a:spAutoFit/>
            </a:bodyPr>
            <a:lstStyle/>
            <a:p>
              <a:endParaRPr lang="en-US"/>
            </a:p>
          </p:txBody>
        </p:sp>
        <p:sp>
          <p:nvSpPr>
            <p:cNvPr id="30790" name="Rectangle 70"/>
            <p:cNvSpPr>
              <a:spLocks noChangeArrowheads="1"/>
            </p:cNvSpPr>
            <p:nvPr/>
          </p:nvSpPr>
          <p:spPr bwMode="auto">
            <a:xfrm>
              <a:off x="2880" y="0"/>
              <a:ext cx="144" cy="912"/>
            </a:xfrm>
            <a:prstGeom prst="rect">
              <a:avLst/>
            </a:prstGeom>
            <a:solidFill>
              <a:schemeClr val="tx2"/>
            </a:solidFill>
            <a:ln w="9525">
              <a:noFill/>
              <a:miter lim="800000"/>
              <a:headEnd/>
              <a:tailEnd/>
            </a:ln>
            <a:effectLst/>
          </p:spPr>
          <p:txBody>
            <a:bodyPr anchor="ctr">
              <a:spAutoFit/>
            </a:bodyPr>
            <a:lstStyle/>
            <a:p>
              <a:endParaRPr lang="en-US"/>
            </a:p>
          </p:txBody>
        </p:sp>
        <p:sp>
          <p:nvSpPr>
            <p:cNvPr id="30793" name="Rectangle 73"/>
            <p:cNvSpPr>
              <a:spLocks noChangeArrowheads="1"/>
            </p:cNvSpPr>
            <p:nvPr/>
          </p:nvSpPr>
          <p:spPr bwMode="auto">
            <a:xfrm>
              <a:off x="1008" y="480"/>
              <a:ext cx="1776" cy="384"/>
            </a:xfrm>
            <a:prstGeom prst="rect">
              <a:avLst/>
            </a:prstGeom>
            <a:solidFill>
              <a:schemeClr val="tx2"/>
            </a:solidFill>
            <a:ln w="9525">
              <a:noFill/>
              <a:miter lim="800000"/>
              <a:headEnd/>
              <a:tailEnd/>
            </a:ln>
            <a:effectLst/>
          </p:spPr>
          <p:txBody>
            <a:bodyPr wrap="none" anchor="ctr">
              <a:spAutoFit/>
            </a:bodyPr>
            <a:lstStyle/>
            <a:p>
              <a:endParaRPr lang="en-US"/>
            </a:p>
          </p:txBody>
        </p:sp>
      </p:grpSp>
      <p:pic>
        <p:nvPicPr>
          <p:cNvPr id="30786" name="Picture 66" descr="Flaming GIF"/>
          <p:cNvPicPr>
            <a:picLocks noChangeAspect="1" noChangeArrowheads="1" noCrop="1"/>
          </p:cNvPicPr>
          <p:nvPr/>
        </p:nvPicPr>
        <p:blipFill>
          <a:blip r:embed="rId7" cstate="print"/>
          <a:srcRect/>
          <a:stretch>
            <a:fillRect/>
          </a:stretch>
        </p:blipFill>
        <p:spPr bwMode="auto">
          <a:xfrm>
            <a:off x="5334000" y="2667000"/>
            <a:ext cx="971550" cy="2286000"/>
          </a:xfrm>
          <a:prstGeom prst="rect">
            <a:avLst/>
          </a:prstGeom>
          <a:noFill/>
        </p:spPr>
      </p:pic>
      <p:pic>
        <p:nvPicPr>
          <p:cNvPr id="30788" name="Picture 68" descr="Flaming GIF"/>
          <p:cNvPicPr>
            <a:picLocks noChangeAspect="1" noChangeArrowheads="1" noCrop="1"/>
          </p:cNvPicPr>
          <p:nvPr/>
        </p:nvPicPr>
        <p:blipFill>
          <a:blip r:embed="rId7" cstate="print"/>
          <a:srcRect/>
          <a:stretch>
            <a:fillRect/>
          </a:stretch>
        </p:blipFill>
        <p:spPr bwMode="auto">
          <a:xfrm>
            <a:off x="3608388" y="1066800"/>
            <a:ext cx="1554162" cy="5562600"/>
          </a:xfrm>
          <a:prstGeom prst="rect">
            <a:avLst/>
          </a:prstGeom>
          <a:noFill/>
        </p:spPr>
      </p:pic>
      <p:pic>
        <p:nvPicPr>
          <p:cNvPr id="30787" name="Picture 67" descr="Flaming GIF"/>
          <p:cNvPicPr>
            <a:picLocks noChangeAspect="1" noChangeArrowheads="1" noCrop="1"/>
          </p:cNvPicPr>
          <p:nvPr/>
        </p:nvPicPr>
        <p:blipFill>
          <a:blip r:embed="rId7" cstate="print"/>
          <a:srcRect/>
          <a:stretch>
            <a:fillRect/>
          </a:stretch>
        </p:blipFill>
        <p:spPr bwMode="auto">
          <a:xfrm>
            <a:off x="4800600" y="3810000"/>
            <a:ext cx="2819400" cy="3048000"/>
          </a:xfrm>
          <a:prstGeom prst="rect">
            <a:avLst/>
          </a:prstGeom>
          <a:noFill/>
        </p:spPr>
      </p:pic>
      <p:sp>
        <p:nvSpPr>
          <p:cNvPr id="30731" name="Text Box 11"/>
          <p:cNvSpPr txBox="1">
            <a:spLocks noChangeArrowheads="1"/>
          </p:cNvSpPr>
          <p:nvPr/>
        </p:nvSpPr>
        <p:spPr bwMode="auto">
          <a:xfrm>
            <a:off x="5334000" y="5334000"/>
            <a:ext cx="3886200" cy="762000"/>
          </a:xfrm>
          <a:prstGeom prst="rect">
            <a:avLst/>
          </a:prstGeom>
          <a:noFill/>
          <a:ln w="9525">
            <a:noFill/>
            <a:miter lim="800000"/>
            <a:headEnd/>
            <a:tailEnd/>
          </a:ln>
          <a:effectLst/>
        </p:spPr>
        <p:txBody>
          <a:bodyPr>
            <a:spAutoFit/>
          </a:bodyPr>
          <a:lstStyle/>
          <a:p>
            <a:pPr algn="ctr" eaLnBrk="0" hangingPunct="0">
              <a:spcBef>
                <a:spcPct val="20000"/>
              </a:spcBef>
            </a:pPr>
            <a:r>
              <a:rPr lang="en-US" altLang="en-US" i="1"/>
              <a:t>Rated Floor Assembly and </a:t>
            </a:r>
          </a:p>
          <a:p>
            <a:pPr algn="ctr" eaLnBrk="0" hangingPunct="0">
              <a:spcBef>
                <a:spcPct val="20000"/>
              </a:spcBef>
            </a:pPr>
            <a:r>
              <a:rPr lang="en-US" altLang="en-US" i="1"/>
              <a:t>non-rated Curtain Wall System</a:t>
            </a:r>
            <a:endParaRPr lang="en-US" altLang="en-US" i="1">
              <a:solidFill>
                <a:srgbClr val="FFFFCC"/>
              </a:solidFill>
              <a:effectDag name="">
                <a:cont type="tree" name="">
                  <a:effect ref="fillLine"/>
                  <a:outerShdw dist="38100" dir="13500000" algn="br">
                    <a:srgbClr val="FFFFDD"/>
                  </a:outerShdw>
                </a:cont>
                <a:cont type="tree" name="">
                  <a:effect ref="fillLine"/>
                  <a:outerShdw dist="38100" dir="2700000" algn="tl">
                    <a:srgbClr val="99987A"/>
                  </a:outerShdw>
                </a:cont>
                <a:effect ref="fillLine"/>
              </a:effectDag>
            </a:endParaRPr>
          </a:p>
        </p:txBody>
      </p:sp>
      <p:sp>
        <p:nvSpPr>
          <p:cNvPr id="30734" name="Text Box 14"/>
          <p:cNvSpPr txBox="1">
            <a:spLocks noChangeArrowheads="1"/>
          </p:cNvSpPr>
          <p:nvPr/>
        </p:nvSpPr>
        <p:spPr bwMode="auto">
          <a:xfrm>
            <a:off x="5486400" y="4191000"/>
            <a:ext cx="3581400" cy="701675"/>
          </a:xfrm>
          <a:prstGeom prst="rect">
            <a:avLst/>
          </a:prstGeom>
          <a:noFill/>
          <a:ln w="9525">
            <a:noFill/>
            <a:miter lim="800000"/>
            <a:headEnd/>
            <a:tailEnd/>
          </a:ln>
          <a:effectLst/>
        </p:spPr>
        <p:txBody>
          <a:bodyPr>
            <a:spAutoFit/>
          </a:bodyPr>
          <a:lstStyle/>
          <a:p>
            <a:pPr algn="r"/>
            <a:r>
              <a:rPr lang="en-US" altLang="en-US" i="1"/>
              <a:t>Elevated temp. and pressure breaks lower vision glass</a:t>
            </a:r>
          </a:p>
        </p:txBody>
      </p:sp>
      <p:sp>
        <p:nvSpPr>
          <p:cNvPr id="30738" name="Text Box 18"/>
          <p:cNvSpPr txBox="1">
            <a:spLocks noChangeArrowheads="1"/>
          </p:cNvSpPr>
          <p:nvPr/>
        </p:nvSpPr>
        <p:spPr bwMode="auto">
          <a:xfrm>
            <a:off x="533400" y="4495800"/>
            <a:ext cx="3276600" cy="1006475"/>
          </a:xfrm>
          <a:prstGeom prst="rect">
            <a:avLst/>
          </a:prstGeom>
          <a:noFill/>
          <a:ln w="9525">
            <a:noFill/>
            <a:miter lim="800000"/>
            <a:headEnd/>
            <a:tailEnd/>
          </a:ln>
          <a:effectLst/>
        </p:spPr>
        <p:txBody>
          <a:bodyPr>
            <a:spAutoFit/>
          </a:bodyPr>
          <a:lstStyle/>
          <a:p>
            <a:r>
              <a:rPr lang="en-US" altLang="en-US" i="1"/>
              <a:t>Flames may erupt through the windows. Oxygen fuels the fire.</a:t>
            </a:r>
          </a:p>
        </p:txBody>
      </p:sp>
      <p:pic>
        <p:nvPicPr>
          <p:cNvPr id="30796" name="Picture 76" descr="Flaming GIF"/>
          <p:cNvPicPr>
            <a:picLocks noChangeAspect="1" noChangeArrowheads="1" noCrop="1"/>
          </p:cNvPicPr>
          <p:nvPr/>
        </p:nvPicPr>
        <p:blipFill>
          <a:blip r:embed="rId7" cstate="print"/>
          <a:srcRect/>
          <a:stretch>
            <a:fillRect/>
          </a:stretch>
        </p:blipFill>
        <p:spPr bwMode="auto">
          <a:xfrm>
            <a:off x="5562600" y="457200"/>
            <a:ext cx="2819400" cy="3048000"/>
          </a:xfrm>
          <a:prstGeom prst="rect">
            <a:avLst/>
          </a:prstGeom>
          <a:noFill/>
        </p:spPr>
      </p:pic>
      <p:sp>
        <p:nvSpPr>
          <p:cNvPr id="30785" name="Text Box 65"/>
          <p:cNvSpPr txBox="1">
            <a:spLocks noChangeArrowheads="1"/>
          </p:cNvSpPr>
          <p:nvPr/>
        </p:nvSpPr>
        <p:spPr bwMode="auto">
          <a:xfrm>
            <a:off x="228600" y="1724025"/>
            <a:ext cx="3886200" cy="1616075"/>
          </a:xfrm>
          <a:prstGeom prst="rect">
            <a:avLst/>
          </a:prstGeom>
          <a:noFill/>
          <a:ln w="9525">
            <a:noFill/>
            <a:miter lim="800000"/>
            <a:headEnd/>
            <a:tailEnd/>
          </a:ln>
          <a:effectLst/>
        </p:spPr>
        <p:txBody>
          <a:bodyPr>
            <a:spAutoFit/>
          </a:bodyPr>
          <a:lstStyle/>
          <a:p>
            <a:r>
              <a:rPr lang="en-US" altLang="en-US" i="1"/>
              <a:t>Fire attacks the curtain wall structure from both sides causing a premature failure of the wall structure and potentially the vision glass above!</a:t>
            </a:r>
          </a:p>
        </p:txBody>
      </p:sp>
      <p:sp>
        <p:nvSpPr>
          <p:cNvPr id="24" name="TextBox 23"/>
          <p:cNvSpPr txBox="1"/>
          <p:nvPr/>
        </p:nvSpPr>
        <p:spPr>
          <a:xfrm>
            <a:off x="4833258" y="6482451"/>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307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500"/>
                            </p:stCondLst>
                            <p:childTnLst>
                              <p:par>
                                <p:cTn id="17" presetID="1" presetClass="entr" presetSubtype="0" fill="hold" grpId="0" nodeType="afterEffect">
                                  <p:stCondLst>
                                    <p:cond delay="2000"/>
                                  </p:stCondLst>
                                  <p:childTnLst>
                                    <p:set>
                                      <p:cBhvr>
                                        <p:cTn id="18" dur="1" fill="hold">
                                          <p:stCondLst>
                                            <p:cond delay="499"/>
                                          </p:stCondLst>
                                        </p:cTn>
                                        <p:tgtEl>
                                          <p:spTgt spid="30785"/>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499"/>
                                          </p:stCondLst>
                                        </p:cTn>
                                        <p:tgtEl>
                                          <p:spTgt spid="30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autoUpdateAnimBg="0"/>
      <p:bldP spid="30738" grpId="0" autoUpdateAnimBg="0"/>
      <p:bldP spid="3078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descr="Water droplets"/>
          <p:cNvSpPr>
            <a:spLocks noChangeArrowheads="1"/>
          </p:cNvSpPr>
          <p:nvPr/>
        </p:nvSpPr>
        <p:spPr bwMode="auto">
          <a:xfrm>
            <a:off x="4646613" y="5181600"/>
            <a:ext cx="77787" cy="990600"/>
          </a:xfrm>
          <a:prstGeom prst="rect">
            <a:avLst/>
          </a:prstGeom>
          <a:blipFill dpi="0" rotWithShape="0">
            <a:blip r:embed="rId3"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pic>
        <p:nvPicPr>
          <p:cNvPr id="31827" name="Picture 83" descr="Flaming GIF"/>
          <p:cNvPicPr>
            <a:picLocks noChangeAspect="1" noChangeArrowheads="1" noCrop="1"/>
          </p:cNvPicPr>
          <p:nvPr/>
        </p:nvPicPr>
        <p:blipFill>
          <a:blip r:embed="rId4" cstate="print"/>
          <a:srcRect/>
          <a:stretch>
            <a:fillRect/>
          </a:stretch>
        </p:blipFill>
        <p:spPr bwMode="auto">
          <a:xfrm>
            <a:off x="5410200" y="3505200"/>
            <a:ext cx="971550" cy="2590800"/>
          </a:xfrm>
          <a:prstGeom prst="rect">
            <a:avLst/>
          </a:prstGeom>
          <a:noFill/>
        </p:spPr>
      </p:pic>
      <p:sp>
        <p:nvSpPr>
          <p:cNvPr id="31749" name="Rectangle 5" descr="Water droplets"/>
          <p:cNvSpPr>
            <a:spLocks noChangeArrowheads="1"/>
          </p:cNvSpPr>
          <p:nvPr/>
        </p:nvSpPr>
        <p:spPr bwMode="auto">
          <a:xfrm>
            <a:off x="4646613" y="0"/>
            <a:ext cx="77787" cy="1676400"/>
          </a:xfrm>
          <a:prstGeom prst="rect">
            <a:avLst/>
          </a:prstGeom>
          <a:blipFill dpi="0" rotWithShape="0">
            <a:blip r:embed="rId3"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sp>
        <p:nvSpPr>
          <p:cNvPr id="31750" name="Rectangle 6" descr="Sand"/>
          <p:cNvSpPr>
            <a:spLocks noChangeArrowheads="1"/>
          </p:cNvSpPr>
          <p:nvPr/>
        </p:nvSpPr>
        <p:spPr bwMode="auto">
          <a:xfrm>
            <a:off x="5942013" y="3505200"/>
            <a:ext cx="3200400" cy="609600"/>
          </a:xfrm>
          <a:prstGeom prst="rect">
            <a:avLst/>
          </a:prstGeom>
          <a:blipFill dpi="0" rotWithShape="0">
            <a:blip r:embed="rId5" cstate="print"/>
            <a:srcRect/>
            <a:tile tx="0" ty="0" sx="100000" sy="100000" flip="none" algn="tl"/>
          </a:blipFill>
          <a:ln w="9525">
            <a:solidFill>
              <a:schemeClr val="bg2"/>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31751" name="Rectangle 7"/>
          <p:cNvSpPr>
            <a:spLocks noChangeArrowheads="1"/>
          </p:cNvSpPr>
          <p:nvPr/>
        </p:nvSpPr>
        <p:spPr bwMode="auto">
          <a:xfrm>
            <a:off x="4648200" y="1447800"/>
            <a:ext cx="608013" cy="3810000"/>
          </a:xfrm>
          <a:prstGeom prst="rect">
            <a:avLst/>
          </a:prstGeom>
          <a:gradFill rotWithShape="0">
            <a:gsLst>
              <a:gs pos="0">
                <a:srgbClr val="808080"/>
              </a:gs>
              <a:gs pos="50000">
                <a:srgbClr val="808080">
                  <a:gamma/>
                  <a:shade val="18039"/>
                  <a:invGamma/>
                </a:srgbClr>
              </a:gs>
              <a:gs pos="100000">
                <a:srgbClr val="808080"/>
              </a:gs>
            </a:gsLst>
            <a:lin ang="0" scaled="1"/>
          </a:gradFill>
          <a:ln w="9525">
            <a:solidFill>
              <a:schemeClr val="bg2"/>
            </a:solidFill>
            <a:miter lim="800000"/>
            <a:headEnd/>
            <a:tailEnd/>
          </a:ln>
          <a:effectLst/>
        </p:spPr>
        <p:txBody>
          <a:bodyPr anchor="ctr">
            <a:spAutoFit/>
          </a:bodyPr>
          <a:lstStyle/>
          <a:p>
            <a:endParaRPr lang="en-US"/>
          </a:p>
        </p:txBody>
      </p:sp>
      <p:sp>
        <p:nvSpPr>
          <p:cNvPr id="31752" name="Rectangle 8" descr="Granite"/>
          <p:cNvSpPr>
            <a:spLocks noChangeArrowheads="1"/>
          </p:cNvSpPr>
          <p:nvPr/>
        </p:nvSpPr>
        <p:spPr bwMode="auto">
          <a:xfrm>
            <a:off x="4572000" y="1752600"/>
            <a:ext cx="76200" cy="3505200"/>
          </a:xfrm>
          <a:prstGeom prst="rect">
            <a:avLst/>
          </a:prstGeom>
          <a:blipFill dpi="0" rotWithShape="0">
            <a:blip r:embed="rId6" cstate="print"/>
            <a:srcRect/>
            <a:tile tx="0" ty="0" sx="100000" sy="100000" flip="none" algn="tl"/>
          </a:blipFill>
          <a:ln w="9525">
            <a:noFill/>
            <a:miter lim="800000"/>
            <a:headEnd/>
            <a:tailEnd/>
          </a:ln>
          <a:effectLst>
            <a:outerShdw dist="35921" dir="2700000" algn="ctr" rotWithShape="0">
              <a:schemeClr val="bg2"/>
            </a:outerShdw>
          </a:effectLst>
        </p:spPr>
        <p:txBody>
          <a:bodyPr anchor="ctr">
            <a:spAutoFit/>
          </a:bodyPr>
          <a:lstStyle/>
          <a:p>
            <a:endParaRPr lang="en-US"/>
          </a:p>
        </p:txBody>
      </p:sp>
      <p:sp>
        <p:nvSpPr>
          <p:cNvPr id="31753" name="Rectangle 9" descr="Stationery"/>
          <p:cNvSpPr>
            <a:spLocks noChangeArrowheads="1"/>
          </p:cNvSpPr>
          <p:nvPr/>
        </p:nvSpPr>
        <p:spPr bwMode="auto">
          <a:xfrm>
            <a:off x="5256213" y="1447800"/>
            <a:ext cx="228600" cy="3810000"/>
          </a:xfrm>
          <a:prstGeom prst="rect">
            <a:avLst/>
          </a:prstGeom>
          <a:blipFill dpi="0" rotWithShape="0">
            <a:blip r:embed="rId7" cstate="print"/>
            <a:srcRect/>
            <a:tile tx="0" ty="0" sx="100000" sy="100000" flip="none" algn="tl"/>
          </a:blipFill>
          <a:ln w="9525">
            <a:solidFill>
              <a:schemeClr val="bg2"/>
            </a:solidFill>
            <a:miter lim="800000"/>
            <a:headEnd/>
            <a:tailEnd/>
          </a:ln>
          <a:effectLst/>
        </p:spPr>
        <p:txBody>
          <a:bodyPr anchor="ctr">
            <a:spAutoFit/>
          </a:bodyPr>
          <a:lstStyle/>
          <a:p>
            <a:endParaRPr lang="en-US"/>
          </a:p>
        </p:txBody>
      </p:sp>
      <p:sp>
        <p:nvSpPr>
          <p:cNvPr id="31754" name="Rectangle 10"/>
          <p:cNvSpPr>
            <a:spLocks noChangeArrowheads="1"/>
          </p:cNvSpPr>
          <p:nvPr/>
        </p:nvSpPr>
        <p:spPr bwMode="auto">
          <a:xfrm>
            <a:off x="4572000" y="1447800"/>
            <a:ext cx="914400" cy="304800"/>
          </a:xfrm>
          <a:prstGeom prst="rect">
            <a:avLst/>
          </a:prstGeom>
          <a:gradFill rotWithShape="0">
            <a:gsLst>
              <a:gs pos="0">
                <a:srgbClr val="969696"/>
              </a:gs>
              <a:gs pos="100000">
                <a:srgbClr val="969696">
                  <a:gamma/>
                  <a:shade val="57647"/>
                  <a:invGamma/>
                </a:srgbClr>
              </a:gs>
            </a:gsLst>
            <a:path path="shape">
              <a:fillToRect l="50000" t="50000" r="50000" b="50000"/>
            </a:path>
          </a:gradFill>
          <a:ln w="57150">
            <a:solidFill>
              <a:schemeClr val="bg2"/>
            </a:solidFill>
            <a:miter lim="800000"/>
            <a:headEnd/>
            <a:tailEnd/>
          </a:ln>
          <a:effectLst/>
        </p:spPr>
        <p:txBody>
          <a:bodyPr anchor="ctr">
            <a:spAutoFit/>
          </a:bodyPr>
          <a:lstStyle/>
          <a:p>
            <a:endParaRPr lang="en-US"/>
          </a:p>
        </p:txBody>
      </p:sp>
      <p:sp>
        <p:nvSpPr>
          <p:cNvPr id="31755" name="Rectangle 11"/>
          <p:cNvSpPr>
            <a:spLocks noChangeArrowheads="1"/>
          </p:cNvSpPr>
          <p:nvPr/>
        </p:nvSpPr>
        <p:spPr bwMode="auto">
          <a:xfrm>
            <a:off x="4572000" y="4953000"/>
            <a:ext cx="914400" cy="304800"/>
          </a:xfrm>
          <a:prstGeom prst="rect">
            <a:avLst/>
          </a:prstGeom>
          <a:gradFill rotWithShape="0">
            <a:gsLst>
              <a:gs pos="0">
                <a:srgbClr val="969696"/>
              </a:gs>
              <a:gs pos="100000">
                <a:srgbClr val="969696">
                  <a:gamma/>
                  <a:shade val="57647"/>
                  <a:invGamma/>
                </a:srgbClr>
              </a:gs>
            </a:gsLst>
            <a:path path="shape">
              <a:fillToRect l="50000" t="50000" r="50000" b="50000"/>
            </a:path>
          </a:gradFill>
          <a:ln w="57150">
            <a:solidFill>
              <a:schemeClr val="bg2"/>
            </a:solidFill>
            <a:miter lim="800000"/>
            <a:headEnd/>
            <a:tailEnd/>
          </a:ln>
          <a:effectLst/>
        </p:spPr>
        <p:txBody>
          <a:bodyPr anchor="ctr">
            <a:spAutoFit/>
          </a:bodyPr>
          <a:lstStyle/>
          <a:p>
            <a:endParaRPr lang="en-US"/>
          </a:p>
        </p:txBody>
      </p:sp>
      <p:sp>
        <p:nvSpPr>
          <p:cNvPr id="31761" name="Text Box 17"/>
          <p:cNvSpPr txBox="1">
            <a:spLocks noChangeArrowheads="1"/>
          </p:cNvSpPr>
          <p:nvPr/>
        </p:nvSpPr>
        <p:spPr bwMode="auto">
          <a:xfrm>
            <a:off x="6003925" y="6030913"/>
            <a:ext cx="184150" cy="396875"/>
          </a:xfrm>
          <a:prstGeom prst="rect">
            <a:avLst/>
          </a:prstGeom>
          <a:noFill/>
          <a:ln w="9525">
            <a:noFill/>
            <a:miter lim="800000"/>
            <a:headEnd/>
            <a:tailEnd/>
          </a:ln>
          <a:effectLst/>
        </p:spPr>
        <p:txBody>
          <a:bodyPr wrap="none">
            <a:spAutoFit/>
          </a:bodyPr>
          <a:lstStyle/>
          <a:p>
            <a:pPr algn="ctr"/>
            <a:endParaRPr lang="en-US" altLang="en-US"/>
          </a:p>
        </p:txBody>
      </p:sp>
      <p:sp>
        <p:nvSpPr>
          <p:cNvPr id="31816" name="Rectangle 72" descr="Stationery"/>
          <p:cNvSpPr>
            <a:spLocks noChangeArrowheads="1"/>
          </p:cNvSpPr>
          <p:nvPr/>
        </p:nvSpPr>
        <p:spPr bwMode="auto">
          <a:xfrm>
            <a:off x="5484813" y="3505200"/>
            <a:ext cx="457200" cy="609600"/>
          </a:xfrm>
          <a:prstGeom prst="rect">
            <a:avLst/>
          </a:prstGeom>
          <a:blipFill dpi="0" rotWithShape="0">
            <a:blip r:embed="rId7" cstate="print"/>
            <a:srcRect/>
            <a:tile tx="0" ty="0" sx="100000" sy="100000" flip="none" algn="tl"/>
          </a:blipFill>
          <a:ln w="9525">
            <a:solidFill>
              <a:schemeClr val="bg2"/>
            </a:solidFill>
            <a:miter lim="800000"/>
            <a:headEnd/>
            <a:tailEnd/>
          </a:ln>
          <a:effectLst>
            <a:outerShdw dist="35921" dir="2700000" algn="ctr" rotWithShape="0">
              <a:schemeClr val="bg2"/>
            </a:outerShdw>
          </a:effectLst>
        </p:spPr>
        <p:txBody>
          <a:bodyPr anchor="ctr">
            <a:spAutoFit/>
          </a:bodyPr>
          <a:lstStyle/>
          <a:p>
            <a:endParaRPr lang="en-US"/>
          </a:p>
        </p:txBody>
      </p:sp>
      <p:grpSp>
        <p:nvGrpSpPr>
          <p:cNvPr id="2" name="Group 73"/>
          <p:cNvGrpSpPr>
            <a:grpSpLocks/>
          </p:cNvGrpSpPr>
          <p:nvPr/>
        </p:nvGrpSpPr>
        <p:grpSpPr bwMode="auto">
          <a:xfrm>
            <a:off x="5484813" y="3200400"/>
            <a:ext cx="609600" cy="304800"/>
            <a:chOff x="3455" y="2016"/>
            <a:chExt cx="384" cy="192"/>
          </a:xfrm>
        </p:grpSpPr>
        <p:sp>
          <p:nvSpPr>
            <p:cNvPr id="31818" name="Line 74"/>
            <p:cNvSpPr>
              <a:spLocks noChangeShapeType="1"/>
            </p:cNvSpPr>
            <p:nvPr/>
          </p:nvSpPr>
          <p:spPr bwMode="auto">
            <a:xfrm>
              <a:off x="3455" y="2208"/>
              <a:ext cx="384" cy="0"/>
            </a:xfrm>
            <a:prstGeom prst="line">
              <a:avLst/>
            </a:prstGeom>
            <a:noFill/>
            <a:ln w="57150">
              <a:solidFill>
                <a:srgbClr val="0099FF"/>
              </a:solidFill>
              <a:round/>
              <a:headEnd/>
              <a:tailEnd/>
            </a:ln>
            <a:effectLst/>
          </p:spPr>
          <p:txBody>
            <a:bodyPr anchor="ctr">
              <a:spAutoFit/>
            </a:bodyPr>
            <a:lstStyle/>
            <a:p>
              <a:endParaRPr lang="en-US"/>
            </a:p>
          </p:txBody>
        </p:sp>
        <p:sp>
          <p:nvSpPr>
            <p:cNvPr id="31819" name="Line 75"/>
            <p:cNvSpPr>
              <a:spLocks noChangeShapeType="1"/>
            </p:cNvSpPr>
            <p:nvPr/>
          </p:nvSpPr>
          <p:spPr bwMode="auto">
            <a:xfrm flipH="1" flipV="1">
              <a:off x="3455" y="2016"/>
              <a:ext cx="0" cy="192"/>
            </a:xfrm>
            <a:prstGeom prst="line">
              <a:avLst/>
            </a:prstGeom>
            <a:noFill/>
            <a:ln w="57150">
              <a:solidFill>
                <a:srgbClr val="0099FF"/>
              </a:solidFill>
              <a:round/>
              <a:headEnd/>
              <a:tailEnd/>
            </a:ln>
            <a:effectLst/>
          </p:spPr>
          <p:txBody>
            <a:bodyPr anchor="ctr">
              <a:spAutoFit/>
            </a:bodyPr>
            <a:lstStyle/>
            <a:p>
              <a:endParaRPr lang="en-US"/>
            </a:p>
          </p:txBody>
        </p:sp>
      </p:grpSp>
      <p:sp>
        <p:nvSpPr>
          <p:cNvPr id="31821" name="Line 77"/>
          <p:cNvSpPr>
            <a:spLocks noChangeShapeType="1"/>
          </p:cNvSpPr>
          <p:nvPr/>
        </p:nvSpPr>
        <p:spPr bwMode="auto">
          <a:xfrm flipH="1">
            <a:off x="5562600" y="2590800"/>
            <a:ext cx="304800" cy="914400"/>
          </a:xfrm>
          <a:prstGeom prst="line">
            <a:avLst/>
          </a:prstGeom>
          <a:noFill/>
          <a:ln w="38100">
            <a:solidFill>
              <a:srgbClr val="FF0000"/>
            </a:solidFill>
            <a:round/>
            <a:headEnd/>
            <a:tailEnd type="triangle" w="med" len="med"/>
          </a:ln>
          <a:effectLst>
            <a:outerShdw dist="35921" dir="2700000" algn="ctr" rotWithShape="0">
              <a:schemeClr val="bg2"/>
            </a:outerShdw>
          </a:effectLst>
        </p:spPr>
        <p:txBody>
          <a:bodyPr anchor="ctr">
            <a:spAutoFit/>
          </a:bodyPr>
          <a:lstStyle/>
          <a:p>
            <a:endParaRPr lang="en-US"/>
          </a:p>
        </p:txBody>
      </p:sp>
      <p:sp>
        <p:nvSpPr>
          <p:cNvPr id="31822" name="Text Box 78"/>
          <p:cNvSpPr txBox="1">
            <a:spLocks noChangeArrowheads="1"/>
          </p:cNvSpPr>
          <p:nvPr/>
        </p:nvSpPr>
        <p:spPr bwMode="auto">
          <a:xfrm>
            <a:off x="5867400" y="2346325"/>
            <a:ext cx="3276600" cy="701675"/>
          </a:xfrm>
          <a:prstGeom prst="rect">
            <a:avLst/>
          </a:prstGeom>
          <a:noFill/>
          <a:ln w="9525">
            <a:noFill/>
            <a:miter lim="800000"/>
            <a:headEnd/>
            <a:tailEnd/>
          </a:ln>
          <a:effectLst/>
        </p:spPr>
        <p:txBody>
          <a:bodyPr>
            <a:spAutoFit/>
          </a:bodyPr>
          <a:lstStyle/>
          <a:p>
            <a:r>
              <a:rPr lang="en-US" altLang="en-US" i="1">
                <a:cs typeface="Arial" charset="0"/>
              </a:rPr>
              <a:t>Firestop Coating or Sealant over mineral wool safing</a:t>
            </a:r>
            <a:endParaRPr lang="en-US" altLang="en-US" i="1"/>
          </a:p>
        </p:txBody>
      </p:sp>
      <p:pic>
        <p:nvPicPr>
          <p:cNvPr id="31826" name="Picture 82" descr="Flaming GIF"/>
          <p:cNvPicPr>
            <a:picLocks noChangeAspect="1" noChangeArrowheads="1" noCrop="1"/>
          </p:cNvPicPr>
          <p:nvPr/>
        </p:nvPicPr>
        <p:blipFill>
          <a:blip r:embed="rId4" cstate="print"/>
          <a:srcRect/>
          <a:stretch>
            <a:fillRect/>
          </a:stretch>
        </p:blipFill>
        <p:spPr bwMode="auto">
          <a:xfrm>
            <a:off x="5638800" y="3733800"/>
            <a:ext cx="2438400" cy="3048000"/>
          </a:xfrm>
          <a:prstGeom prst="rect">
            <a:avLst/>
          </a:prstGeom>
          <a:noFill/>
        </p:spPr>
      </p:pic>
      <p:sp>
        <p:nvSpPr>
          <p:cNvPr id="31756" name="Text Box 12"/>
          <p:cNvSpPr txBox="1">
            <a:spLocks noChangeArrowheads="1"/>
          </p:cNvSpPr>
          <p:nvPr/>
        </p:nvSpPr>
        <p:spPr bwMode="auto">
          <a:xfrm>
            <a:off x="4724400" y="5349875"/>
            <a:ext cx="4419600" cy="822325"/>
          </a:xfrm>
          <a:prstGeom prst="rect">
            <a:avLst/>
          </a:prstGeom>
          <a:noFill/>
          <a:ln w="9525">
            <a:noFill/>
            <a:miter lim="800000"/>
            <a:headEnd/>
            <a:tailEnd/>
          </a:ln>
          <a:effectLst/>
        </p:spPr>
        <p:txBody>
          <a:bodyPr>
            <a:spAutoFit/>
          </a:bodyPr>
          <a:lstStyle/>
          <a:p>
            <a:pPr algn="ctr" eaLnBrk="0" hangingPunct="0">
              <a:spcBef>
                <a:spcPct val="20000"/>
              </a:spcBef>
            </a:pPr>
            <a:r>
              <a:rPr lang="en-US" altLang="en-US" sz="2400" i="1"/>
              <a:t>Rated Floor Assembly and non-rated Curtain Wall System</a:t>
            </a:r>
            <a:endParaRPr lang="en-US" altLang="en-US" sz="2400" i="1">
              <a:solidFill>
                <a:srgbClr val="FFFFCC"/>
              </a:solidFill>
              <a:effectDag name="">
                <a:cont type="tree" name="">
                  <a:effect ref="fillLine"/>
                  <a:outerShdw dist="38100" dir="13500000" algn="br">
                    <a:srgbClr val="FFFFDD"/>
                  </a:outerShdw>
                </a:cont>
                <a:cont type="tree" name="">
                  <a:effect ref="fillLine"/>
                  <a:outerShdw dist="38100" dir="2700000" algn="tl">
                    <a:srgbClr val="99987A"/>
                  </a:outerShdw>
                </a:cont>
                <a:effect ref="fillLine"/>
              </a:effectDag>
            </a:endParaRPr>
          </a:p>
        </p:txBody>
      </p:sp>
      <p:sp>
        <p:nvSpPr>
          <p:cNvPr id="31828" name="Text Box 84"/>
          <p:cNvSpPr txBox="1">
            <a:spLocks noChangeArrowheads="1"/>
          </p:cNvSpPr>
          <p:nvPr/>
        </p:nvSpPr>
        <p:spPr bwMode="auto">
          <a:xfrm>
            <a:off x="381000" y="1447800"/>
            <a:ext cx="4114800" cy="1616075"/>
          </a:xfrm>
          <a:prstGeom prst="rect">
            <a:avLst/>
          </a:prstGeom>
          <a:noFill/>
          <a:ln w="9525">
            <a:noFill/>
            <a:miter lim="800000"/>
            <a:headEnd/>
            <a:tailEnd/>
          </a:ln>
          <a:effectLst/>
        </p:spPr>
        <p:txBody>
          <a:bodyPr>
            <a:spAutoFit/>
          </a:bodyPr>
          <a:lstStyle/>
          <a:p>
            <a:pPr algn="ctr"/>
            <a:r>
              <a:rPr lang="en-US" altLang="en-US" i="1"/>
              <a:t>A properly designed &amp; tested Perimeter Fire Barrier System</a:t>
            </a:r>
          </a:p>
          <a:p>
            <a:pPr algn="ctr"/>
            <a:r>
              <a:rPr lang="en-US" altLang="en-US" i="1"/>
              <a:t>not only protects the perimeter joint but critical wall framing and support elements as well!</a:t>
            </a:r>
            <a:endParaRPr lang="en-US" altLang="en-US" i="1">
              <a:solidFill>
                <a:srgbClr val="FF0000"/>
              </a:solidFill>
            </a:endParaRPr>
          </a:p>
        </p:txBody>
      </p:sp>
      <p:sp>
        <p:nvSpPr>
          <p:cNvPr id="31829" name="Text Box 85"/>
          <p:cNvSpPr txBox="1">
            <a:spLocks noChangeArrowheads="1"/>
          </p:cNvSpPr>
          <p:nvPr/>
        </p:nvSpPr>
        <p:spPr bwMode="auto">
          <a:xfrm>
            <a:off x="5638800" y="4175125"/>
            <a:ext cx="3429000" cy="1006475"/>
          </a:xfrm>
          <a:prstGeom prst="rect">
            <a:avLst/>
          </a:prstGeom>
          <a:noFill/>
          <a:ln w="9525">
            <a:noFill/>
            <a:miter lim="800000"/>
            <a:headEnd/>
            <a:tailEnd/>
          </a:ln>
          <a:effectLst/>
        </p:spPr>
        <p:txBody>
          <a:bodyPr>
            <a:spAutoFit/>
          </a:bodyPr>
          <a:lstStyle/>
          <a:p>
            <a:pPr algn="ctr"/>
            <a:r>
              <a:rPr lang="en-US" altLang="en-US" i="1"/>
              <a:t>Properly installed &amp; supported </a:t>
            </a:r>
            <a:r>
              <a:rPr lang="en-US" altLang="en-US" i="1" u="sng"/>
              <a:t>mineral wool</a:t>
            </a:r>
            <a:r>
              <a:rPr lang="en-US" altLang="en-US" i="1"/>
              <a:t> spandrel insulation</a:t>
            </a:r>
          </a:p>
        </p:txBody>
      </p:sp>
      <p:sp>
        <p:nvSpPr>
          <p:cNvPr id="31830" name="Line 86"/>
          <p:cNvSpPr>
            <a:spLocks noChangeShapeType="1"/>
          </p:cNvSpPr>
          <p:nvPr/>
        </p:nvSpPr>
        <p:spPr bwMode="auto">
          <a:xfrm flipH="1" flipV="1">
            <a:off x="5562600" y="4419600"/>
            <a:ext cx="304800" cy="0"/>
          </a:xfrm>
          <a:prstGeom prst="line">
            <a:avLst/>
          </a:prstGeom>
          <a:noFill/>
          <a:ln w="38100">
            <a:solidFill>
              <a:srgbClr val="FF0000"/>
            </a:solidFill>
            <a:round/>
            <a:headEnd/>
            <a:tailEnd type="triangle" w="med" len="med"/>
          </a:ln>
          <a:effectLst>
            <a:outerShdw dist="35921" dir="2700000" algn="ctr" rotWithShape="0">
              <a:schemeClr val="bg2"/>
            </a:outerShdw>
          </a:effectLst>
        </p:spPr>
        <p:txBody>
          <a:bodyPr wrap="square" anchor="ctr">
            <a:spAutoFit/>
          </a:bodyPr>
          <a:lstStyle/>
          <a:p>
            <a:endParaRPr lang="en-US"/>
          </a:p>
        </p:txBody>
      </p:sp>
      <p:sp>
        <p:nvSpPr>
          <p:cNvPr id="23" name="TextBox 22"/>
          <p:cNvSpPr txBox="1"/>
          <p:nvPr/>
        </p:nvSpPr>
        <p:spPr>
          <a:xfrm>
            <a:off x="4833258" y="6482451"/>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829"/>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1000"/>
                                  </p:stCondLst>
                                  <p:childTnLst>
                                    <p:set>
                                      <p:cBhvr>
                                        <p:cTn id="9" dur="1" fill="hold">
                                          <p:stCondLst>
                                            <p:cond delay="0"/>
                                          </p:stCondLst>
                                        </p:cTn>
                                        <p:tgtEl>
                                          <p:spTgt spid="31753"/>
                                        </p:tgtEl>
                                        <p:attrNameLst>
                                          <p:attrName>style.visibility</p:attrName>
                                        </p:attrNameLst>
                                      </p:cBhvr>
                                      <p:to>
                                        <p:strVal val="visible"/>
                                      </p:to>
                                    </p:set>
                                    <p:animEffect transition="in" filter="dissolve">
                                      <p:cBhvr>
                                        <p:cTn id="10" dur="500"/>
                                        <p:tgtEl>
                                          <p:spTgt spid="31753"/>
                                        </p:tgtEl>
                                      </p:cBhvr>
                                    </p:animEffect>
                                  </p:childTnLst>
                                </p:cTn>
                              </p:par>
                            </p:childTnLst>
                          </p:cTn>
                        </p:par>
                        <p:par>
                          <p:cTn id="11" fill="hold">
                            <p:stCondLst>
                              <p:cond delay="2000"/>
                            </p:stCondLst>
                            <p:childTnLst>
                              <p:par>
                                <p:cTn id="12" presetID="22" presetClass="entr" presetSubtype="2" fill="hold" grpId="0" nodeType="afterEffect">
                                  <p:stCondLst>
                                    <p:cond delay="1000"/>
                                  </p:stCondLst>
                                  <p:childTnLst>
                                    <p:set>
                                      <p:cBhvr>
                                        <p:cTn id="13" dur="1" fill="hold">
                                          <p:stCondLst>
                                            <p:cond delay="0"/>
                                          </p:stCondLst>
                                        </p:cTn>
                                        <p:tgtEl>
                                          <p:spTgt spid="31830"/>
                                        </p:tgtEl>
                                        <p:attrNameLst>
                                          <p:attrName>style.visibility</p:attrName>
                                        </p:attrNameLst>
                                      </p:cBhvr>
                                      <p:to>
                                        <p:strVal val="visible"/>
                                      </p:to>
                                    </p:set>
                                    <p:animEffect transition="in" filter="wipe(right)">
                                      <p:cBhvr>
                                        <p:cTn id="14" dur="500"/>
                                        <p:tgtEl>
                                          <p:spTgt spid="3183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822"/>
                                        </p:tgtEl>
                                        <p:attrNameLst>
                                          <p:attrName>style.visibility</p:attrName>
                                        </p:attrNameLst>
                                      </p:cBhvr>
                                      <p:to>
                                        <p:strVal val="visible"/>
                                      </p:to>
                                    </p:set>
                                  </p:childTnLst>
                                </p:cTn>
                              </p:par>
                            </p:childTnLst>
                          </p:cTn>
                        </p:par>
                        <p:par>
                          <p:cTn id="19" fill="hold">
                            <p:stCondLst>
                              <p:cond delay="500"/>
                            </p:stCondLst>
                            <p:childTnLst>
                              <p:par>
                                <p:cTn id="20" presetID="9" presetClass="entr" presetSubtype="0" fill="hold" grpId="0" nodeType="afterEffect">
                                  <p:stCondLst>
                                    <p:cond delay="1000"/>
                                  </p:stCondLst>
                                  <p:childTnLst>
                                    <p:set>
                                      <p:cBhvr>
                                        <p:cTn id="21" dur="1" fill="hold">
                                          <p:stCondLst>
                                            <p:cond delay="0"/>
                                          </p:stCondLst>
                                        </p:cTn>
                                        <p:tgtEl>
                                          <p:spTgt spid="31816"/>
                                        </p:tgtEl>
                                        <p:attrNameLst>
                                          <p:attrName>style.visibility</p:attrName>
                                        </p:attrNameLst>
                                      </p:cBhvr>
                                      <p:to>
                                        <p:strVal val="visible"/>
                                      </p:to>
                                    </p:set>
                                    <p:animEffect transition="in" filter="dissolve">
                                      <p:cBhvr>
                                        <p:cTn id="22" dur="500"/>
                                        <p:tgtEl>
                                          <p:spTgt spid="31816"/>
                                        </p:tgtEl>
                                      </p:cBhvr>
                                    </p:animEffect>
                                  </p:childTnLst>
                                </p:cTn>
                              </p:par>
                            </p:childTnLst>
                          </p:cTn>
                        </p:par>
                        <p:par>
                          <p:cTn id="23" fill="hold">
                            <p:stCondLst>
                              <p:cond delay="2000"/>
                            </p:stCondLst>
                            <p:childTnLst>
                              <p:par>
                                <p:cTn id="24" presetID="23" presetClass="entr" presetSubtype="16" fill="hold" nodeType="afterEffect">
                                  <p:stCondLst>
                                    <p:cond delay="100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31821"/>
                                        </p:tgtEl>
                                        <p:attrNameLst>
                                          <p:attrName>style.visibility</p:attrName>
                                        </p:attrNameLst>
                                      </p:cBhvr>
                                      <p:to>
                                        <p:strVal val="visible"/>
                                      </p:to>
                                    </p:set>
                                    <p:animEffect transition="in" filter="wipe(right)">
                                      <p:cBhvr>
                                        <p:cTn id="31" dur="500"/>
                                        <p:tgtEl>
                                          <p:spTgt spid="31821"/>
                                        </p:tgtEl>
                                      </p:cBhvr>
                                    </p:animEffect>
                                  </p:childTnLst>
                                </p:cTn>
                              </p:par>
                            </p:childTnLst>
                          </p:cTn>
                        </p:par>
                        <p:par>
                          <p:cTn id="32" fill="hold">
                            <p:stCondLst>
                              <p:cond delay="4000"/>
                            </p:stCondLst>
                            <p:childTnLst>
                              <p:par>
                                <p:cTn id="33" presetID="1" presetClass="entr" presetSubtype="0" fill="hold" nodeType="afterEffect">
                                  <p:stCondLst>
                                    <p:cond delay="2000"/>
                                  </p:stCondLst>
                                  <p:childTnLst>
                                    <p:set>
                                      <p:cBhvr>
                                        <p:cTn id="34" dur="1" fill="hold">
                                          <p:stCondLst>
                                            <p:cond delay="499"/>
                                          </p:stCondLst>
                                        </p:cTn>
                                        <p:tgtEl>
                                          <p:spTgt spid="31826"/>
                                        </p:tgtEl>
                                        <p:attrNameLst>
                                          <p:attrName>style.visibility</p:attrName>
                                        </p:attrNameLst>
                                      </p:cBhvr>
                                      <p:to>
                                        <p:strVal val="visible"/>
                                      </p:to>
                                    </p:set>
                                  </p:childTnLst>
                                </p:cTn>
                              </p:par>
                            </p:childTnLst>
                          </p:cTn>
                        </p:par>
                        <p:par>
                          <p:cTn id="35" fill="hold">
                            <p:stCondLst>
                              <p:cond delay="6500"/>
                            </p:stCondLst>
                            <p:childTnLst>
                              <p:par>
                                <p:cTn id="36" presetID="1" presetClass="entr" presetSubtype="0" fill="hold" nodeType="afterEffect">
                                  <p:stCondLst>
                                    <p:cond delay="0"/>
                                  </p:stCondLst>
                                  <p:childTnLst>
                                    <p:set>
                                      <p:cBhvr>
                                        <p:cTn id="37" dur="1" fill="hold">
                                          <p:stCondLst>
                                            <p:cond delay="499"/>
                                          </p:stCondLst>
                                        </p:cTn>
                                        <p:tgtEl>
                                          <p:spTgt spid="31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animBg="1"/>
      <p:bldP spid="31816" grpId="0" animBg="1"/>
      <p:bldP spid="31821" grpId="0" animBg="1"/>
      <p:bldP spid="31822" grpId="0" autoUpdateAnimBg="0"/>
      <p:bldP spid="31829" grpId="0" autoUpdateAnimBg="0"/>
      <p:bldP spid="318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52" y="14510"/>
            <a:ext cx="8458200" cy="1282276"/>
          </a:xfrm>
        </p:spPr>
        <p:txBody>
          <a:bodyPr>
            <a:noAutofit/>
          </a:bodyPr>
          <a:lstStyle/>
          <a:p>
            <a:pPr algn="l"/>
            <a:r>
              <a:rPr lang="en-US" sz="4000" dirty="0" smtClean="0"/>
              <a:t>Why is fire containment important?</a:t>
            </a:r>
            <a:endParaRPr lang="en-US" sz="4000" dirty="0"/>
          </a:p>
        </p:txBody>
      </p:sp>
      <p:sp>
        <p:nvSpPr>
          <p:cNvPr id="4" name="TextBox 3"/>
          <p:cNvSpPr txBox="1"/>
          <p:nvPr/>
        </p:nvSpPr>
        <p:spPr>
          <a:xfrm>
            <a:off x="4800600" y="60579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grpSp>
        <p:nvGrpSpPr>
          <p:cNvPr id="5" name="Group 3"/>
          <p:cNvGrpSpPr>
            <a:grpSpLocks/>
          </p:cNvGrpSpPr>
          <p:nvPr/>
        </p:nvGrpSpPr>
        <p:grpSpPr bwMode="auto">
          <a:xfrm>
            <a:off x="729343" y="1296786"/>
            <a:ext cx="6705611" cy="4133346"/>
            <a:chOff x="0" y="432"/>
            <a:chExt cx="5376" cy="3888"/>
          </a:xfrm>
        </p:grpSpPr>
        <p:graphicFrame>
          <p:nvGraphicFramePr>
            <p:cNvPr id="6" name="Object 2"/>
            <p:cNvGraphicFramePr>
              <a:graphicFrameLocks noChangeAspect="1"/>
            </p:cNvGraphicFramePr>
            <p:nvPr/>
          </p:nvGraphicFramePr>
          <p:xfrm>
            <a:off x="0" y="2496"/>
            <a:ext cx="2688" cy="1824"/>
          </p:xfrm>
          <a:graphic>
            <a:graphicData uri="http://schemas.openxmlformats.org/presentationml/2006/ole">
              <mc:AlternateContent xmlns:mc="http://schemas.openxmlformats.org/markup-compatibility/2006">
                <mc:Choice xmlns:v="urn:schemas-microsoft-com:vml" Requires="v">
                  <p:oleObj spid="_x0000_s5125" name="Clip" r:id="rId4" imgW="5714286" imgH="3828571" progId="">
                    <p:embed/>
                  </p:oleObj>
                </mc:Choice>
                <mc:Fallback>
                  <p:oleObj name="Clip" r:id="rId4" imgW="5714286" imgH="3828571" progId="">
                    <p:embed/>
                    <p:pic>
                      <p:nvPicPr>
                        <p:cNvPr id="0" name="Object 2"/>
                        <p:cNvPicPr>
                          <a:picLocks noChangeAspect="1" noChangeArrowheads="1"/>
                        </p:cNvPicPr>
                        <p:nvPr/>
                      </p:nvPicPr>
                      <p:blipFill>
                        <a:blip r:embed="rId5">
                          <a:lum bright="22000"/>
                          <a:extLst>
                            <a:ext uri="{28A0092B-C50C-407E-A947-70E740481C1C}">
                              <a14:useLocalDpi xmlns:a14="http://schemas.microsoft.com/office/drawing/2010/main" val="0"/>
                            </a:ext>
                          </a:extLst>
                        </a:blip>
                        <a:srcRect/>
                        <a:stretch>
                          <a:fillRect/>
                        </a:stretch>
                      </p:blipFill>
                      <p:spPr bwMode="auto">
                        <a:xfrm>
                          <a:off x="0" y="2496"/>
                          <a:ext cx="2688" cy="1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9" descr="cid_sears_001"/>
            <p:cNvPicPr>
              <a:picLocks noChangeAspect="1" noChangeArrowheads="1"/>
            </p:cNvPicPr>
            <p:nvPr/>
          </p:nvPicPr>
          <p:blipFill>
            <a:blip r:embed="rId6" cstate="print"/>
            <a:srcRect l="34583" r="31137" b="13164"/>
            <a:stretch>
              <a:fillRect/>
            </a:stretch>
          </p:blipFill>
          <p:spPr bwMode="auto">
            <a:xfrm>
              <a:off x="648" y="432"/>
              <a:ext cx="1162" cy="1968"/>
            </a:xfrm>
            <a:prstGeom prst="rect">
              <a:avLst/>
            </a:prstGeom>
            <a:noFill/>
            <a:ln w="9525">
              <a:noFill/>
              <a:miter lim="800000"/>
              <a:headEnd/>
              <a:tailEnd/>
            </a:ln>
          </p:spPr>
        </p:pic>
        <p:pic>
          <p:nvPicPr>
            <p:cNvPr id="9" name="Picture 2" descr="MPj03999810000[1]"/>
            <p:cNvPicPr>
              <a:picLocks noChangeAspect="1" noChangeArrowheads="1"/>
            </p:cNvPicPr>
            <p:nvPr/>
          </p:nvPicPr>
          <p:blipFill>
            <a:blip r:embed="rId7" cstate="print"/>
            <a:srcRect/>
            <a:stretch>
              <a:fillRect/>
            </a:stretch>
          </p:blipFill>
          <p:spPr bwMode="auto">
            <a:xfrm>
              <a:off x="2736" y="480"/>
              <a:ext cx="2640" cy="2235"/>
            </a:xfrm>
            <a:prstGeom prst="rect">
              <a:avLst/>
            </a:prstGeom>
            <a:noFill/>
            <a:ln w="9525">
              <a:noFill/>
              <a:miter lim="800000"/>
              <a:headEnd/>
              <a:tailEnd/>
            </a:ln>
          </p:spPr>
        </p:pic>
      </p:grpSp>
      <p:pic>
        <p:nvPicPr>
          <p:cNvPr id="7" name="Picture 6" descr="fib2"/>
          <p:cNvPicPr>
            <a:picLocks noChangeAspect="1" noChangeArrowheads="1"/>
          </p:cNvPicPr>
          <p:nvPr/>
        </p:nvPicPr>
        <p:blipFill>
          <a:blip r:embed="rId8" cstate="print">
            <a:lum bright="12000"/>
          </a:blip>
          <a:srcRect r="4054"/>
          <a:stretch>
            <a:fillRect/>
          </a:stretch>
        </p:blipFill>
        <p:spPr bwMode="auto">
          <a:xfrm>
            <a:off x="732225" y="1016612"/>
            <a:ext cx="7157059" cy="4413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r>
              <a:rPr lang="en-US" sz="4000" dirty="0" smtClean="0"/>
              <a:t>Paths of Fire Propagation</a:t>
            </a:r>
            <a:endParaRPr lang="en-US" sz="4000" dirty="0"/>
          </a:p>
        </p:txBody>
      </p:sp>
      <p:pic>
        <p:nvPicPr>
          <p:cNvPr id="5" name="Picture 2" descr=" therm bad flame"/>
          <p:cNvPicPr>
            <a:picLocks noChangeAspect="1" noChangeArrowheads="1"/>
          </p:cNvPicPr>
          <p:nvPr/>
        </p:nvPicPr>
        <p:blipFill>
          <a:blip r:embed="rId3" cstate="print"/>
          <a:srcRect/>
          <a:stretch>
            <a:fillRect/>
          </a:stretch>
        </p:blipFill>
        <p:spPr bwMode="auto">
          <a:xfrm>
            <a:off x="3101703" y="749300"/>
            <a:ext cx="2841897" cy="5086350"/>
          </a:xfrm>
          <a:prstGeom prst="rect">
            <a:avLst/>
          </a:prstGeom>
          <a:noFill/>
        </p:spPr>
      </p:pic>
      <p:sp>
        <p:nvSpPr>
          <p:cNvPr id="4" name="TextBox 3"/>
          <p:cNvSpPr txBox="1"/>
          <p:nvPr/>
        </p:nvSpPr>
        <p:spPr>
          <a:xfrm>
            <a:off x="4800600" y="60325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905000" y="1981200"/>
            <a:ext cx="5257800" cy="3241675"/>
          </a:xfrm>
          <a:prstGeom prst="rect">
            <a:avLst/>
          </a:prstGeom>
          <a:noFill/>
          <a:ln w="9525">
            <a:noFill/>
            <a:miter lim="800000"/>
            <a:headEnd/>
            <a:tailEnd/>
          </a:ln>
          <a:effectLst/>
        </p:spPr>
        <p:txBody>
          <a:bodyPr>
            <a:spAutoFit/>
          </a:bodyPr>
          <a:lstStyle/>
          <a:p>
            <a:pPr algn="ctr"/>
            <a:r>
              <a:rPr lang="en-US" altLang="en-US" sz="4400" i="1" dirty="0">
                <a:latin typeface="Arial Black" pitchFamily="34" charset="0"/>
              </a:rPr>
              <a:t>How Are Perimeter Fire Barrier Systems Tested?</a:t>
            </a:r>
          </a:p>
        </p:txBody>
      </p:sp>
      <p:sp>
        <p:nvSpPr>
          <p:cNvPr id="5" name="TextBox 4"/>
          <p:cNvSpPr txBox="1"/>
          <p:nvPr/>
        </p:nvSpPr>
        <p:spPr>
          <a:xfrm>
            <a:off x="4833258" y="59944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8"/>
          <p:cNvSpPr>
            <a:spLocks noChangeArrowheads="1"/>
          </p:cNvSpPr>
          <p:nvPr/>
        </p:nvSpPr>
        <p:spPr bwMode="auto">
          <a:xfrm>
            <a:off x="3962400" y="711200"/>
            <a:ext cx="5181600" cy="3935413"/>
          </a:xfrm>
          <a:prstGeom prst="rect">
            <a:avLst/>
          </a:prstGeom>
          <a:noFill/>
          <a:ln w="9525">
            <a:noFill/>
            <a:miter lim="800000"/>
            <a:headEnd/>
            <a:tailEnd/>
          </a:ln>
          <a:effectLst/>
        </p:spPr>
        <p:txBody>
          <a:bodyPr>
            <a:spAutoFit/>
          </a:bodyPr>
          <a:lstStyle/>
          <a:p>
            <a:pPr algn="ctr"/>
            <a:r>
              <a:rPr lang="en-US" altLang="en-US" sz="2800" u="sng">
                <a:latin typeface="Arial Black" pitchFamily="34" charset="0"/>
              </a:rPr>
              <a:t>ASTM E2307</a:t>
            </a:r>
            <a:r>
              <a:rPr lang="en-US" altLang="en-US" sz="2800">
                <a:latin typeface="Arial Black" pitchFamily="34" charset="0"/>
              </a:rPr>
              <a:t/>
            </a:r>
            <a:br>
              <a:rPr lang="en-US" altLang="en-US" sz="2800">
                <a:latin typeface="Arial Black" pitchFamily="34" charset="0"/>
              </a:rPr>
            </a:br>
            <a:r>
              <a:rPr lang="en-US" altLang="en-US" sz="2800">
                <a:latin typeface="Arial Black" pitchFamily="34" charset="0"/>
              </a:rPr>
              <a:t/>
            </a:r>
            <a:br>
              <a:rPr lang="en-US" altLang="en-US" sz="2800">
                <a:latin typeface="Arial Black" pitchFamily="34" charset="0"/>
              </a:rPr>
            </a:br>
            <a:r>
              <a:rPr lang="en-US" altLang="en-US" sz="2800">
                <a:latin typeface="Arial Black" pitchFamily="34" charset="0"/>
              </a:rPr>
              <a:t>Standard Test Method for Determining Fire Resistance of Perimeter Fire Barriers Using Intermediate-Scale, Multi-Story Test Apparatus</a:t>
            </a:r>
          </a:p>
        </p:txBody>
      </p:sp>
      <p:pic>
        <p:nvPicPr>
          <p:cNvPr id="10257" name="Picture 17" descr="I:\work_temp\phil_z\IFC\curtains_2.jpg"/>
          <p:cNvPicPr>
            <a:picLocks noChangeAspect="1" noChangeArrowheads="1"/>
          </p:cNvPicPr>
          <p:nvPr/>
        </p:nvPicPr>
        <p:blipFill>
          <a:blip r:embed="rId3" cstate="print"/>
          <a:srcRect/>
          <a:stretch>
            <a:fillRect/>
          </a:stretch>
        </p:blipFill>
        <p:spPr bwMode="auto">
          <a:xfrm>
            <a:off x="152400" y="711200"/>
            <a:ext cx="3741738" cy="4346575"/>
          </a:xfrm>
          <a:prstGeom prst="rect">
            <a:avLst/>
          </a:prstGeom>
          <a:noFill/>
          <a:effectLst>
            <a:outerShdw dist="107763" dir="2700000" algn="ctr" rotWithShape="0">
              <a:srgbClr val="808080"/>
            </a:outerShdw>
          </a:effectLst>
        </p:spPr>
      </p:pic>
      <p:sp>
        <p:nvSpPr>
          <p:cNvPr id="4" name="TextBox 3"/>
          <p:cNvSpPr txBox="1"/>
          <p:nvPr/>
        </p:nvSpPr>
        <p:spPr>
          <a:xfrm>
            <a:off x="4833258" y="59817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1371600" y="1143000"/>
            <a:ext cx="6705600" cy="1095375"/>
          </a:xfrm>
          <a:prstGeom prst="rect">
            <a:avLst/>
          </a:prstGeom>
          <a:noFill/>
          <a:ln w="9525">
            <a:noFill/>
            <a:miter lim="800000"/>
            <a:headEnd/>
            <a:tailEnd/>
          </a:ln>
          <a:effectLst/>
        </p:spPr>
        <p:txBody>
          <a:bodyPr>
            <a:spAutoFit/>
          </a:bodyPr>
          <a:lstStyle/>
          <a:p>
            <a:pPr algn="ctr"/>
            <a:r>
              <a:rPr lang="en-US" altLang="en-US" sz="2800" dirty="0">
                <a:latin typeface="Arial Black" pitchFamily="34" charset="0"/>
              </a:rPr>
              <a:t>How Are Perimeter Fire Barrier Systems Tested?</a:t>
            </a:r>
          </a:p>
        </p:txBody>
      </p:sp>
      <p:sp>
        <p:nvSpPr>
          <p:cNvPr id="146436" name="Text Box 4"/>
          <p:cNvSpPr txBox="1">
            <a:spLocks noChangeArrowheads="1"/>
          </p:cNvSpPr>
          <p:nvPr/>
        </p:nvSpPr>
        <p:spPr bwMode="auto">
          <a:xfrm>
            <a:off x="1066800" y="2438400"/>
            <a:ext cx="7162800" cy="822325"/>
          </a:xfrm>
          <a:prstGeom prst="rect">
            <a:avLst/>
          </a:prstGeom>
          <a:noFill/>
          <a:ln w="9525">
            <a:noFill/>
            <a:miter lim="800000"/>
            <a:headEnd/>
            <a:tailEnd/>
          </a:ln>
          <a:effectLst/>
        </p:spPr>
        <p:txBody>
          <a:bodyPr>
            <a:spAutoFit/>
          </a:bodyPr>
          <a:lstStyle/>
          <a:p>
            <a:r>
              <a:rPr lang="en-US" altLang="en-US" sz="2400">
                <a:solidFill>
                  <a:srgbClr val="1C1C1C"/>
                </a:solidFill>
              </a:rPr>
              <a:t>Only two labs presently perform testing in accordance with newly developed test methods: </a:t>
            </a:r>
          </a:p>
        </p:txBody>
      </p:sp>
      <p:sp>
        <p:nvSpPr>
          <p:cNvPr id="146437" name="Text Box 5"/>
          <p:cNvSpPr txBox="1">
            <a:spLocks noChangeArrowheads="1"/>
          </p:cNvSpPr>
          <p:nvPr/>
        </p:nvSpPr>
        <p:spPr bwMode="auto">
          <a:xfrm>
            <a:off x="1143000" y="3505200"/>
            <a:ext cx="7217297" cy="830997"/>
          </a:xfrm>
          <a:prstGeom prst="rect">
            <a:avLst/>
          </a:prstGeom>
          <a:noFill/>
          <a:ln w="9525">
            <a:noFill/>
            <a:miter lim="800000"/>
            <a:headEnd/>
            <a:tailEnd/>
          </a:ln>
          <a:effectLst/>
        </p:spPr>
        <p:txBody>
          <a:bodyPr wrap="none">
            <a:spAutoFit/>
          </a:bodyPr>
          <a:lstStyle/>
          <a:p>
            <a:pPr marL="341313" indent="-341313">
              <a:buClr>
                <a:srgbClr val="FF9900"/>
              </a:buClr>
              <a:buFontTx/>
              <a:buChar char="•"/>
            </a:pPr>
            <a:r>
              <a:rPr lang="en-US" altLang="en-US" sz="2400" dirty="0"/>
              <a:t>Underwriters Laboratories Inc. – Northbrook, IL</a:t>
            </a:r>
          </a:p>
          <a:p>
            <a:pPr marL="341313" indent="-341313">
              <a:buClr>
                <a:srgbClr val="FF9900"/>
              </a:buClr>
              <a:buFontTx/>
              <a:buChar char="•"/>
            </a:pPr>
            <a:r>
              <a:rPr lang="en-US" altLang="en-US" sz="2400" dirty="0" smtClean="0"/>
              <a:t>Intertek/Omega </a:t>
            </a:r>
            <a:r>
              <a:rPr lang="en-US" altLang="en-US" sz="2400" dirty="0"/>
              <a:t>Point Laboratories – Elmendorf, Texas</a:t>
            </a:r>
          </a:p>
        </p:txBody>
      </p:sp>
      <p:sp>
        <p:nvSpPr>
          <p:cNvPr id="5" name="TextBox 4"/>
          <p:cNvSpPr txBox="1"/>
          <p:nvPr/>
        </p:nvSpPr>
        <p:spPr>
          <a:xfrm>
            <a:off x="4833258" y="59309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28600" y="839788"/>
            <a:ext cx="4876800" cy="519112"/>
          </a:xfrm>
          <a:prstGeom prst="rect">
            <a:avLst/>
          </a:prstGeom>
          <a:noFill/>
          <a:ln w="9525">
            <a:noFill/>
            <a:miter lim="800000"/>
            <a:headEnd/>
            <a:tailEnd/>
          </a:ln>
          <a:effectLst/>
        </p:spPr>
        <p:txBody>
          <a:bodyPr>
            <a:spAutoFit/>
          </a:bodyPr>
          <a:lstStyle/>
          <a:p>
            <a:r>
              <a:rPr lang="en-US" altLang="en-US" sz="2800" dirty="0">
                <a:latin typeface="Arial Black" pitchFamily="34" charset="0"/>
              </a:rPr>
              <a:t> UL &amp; OPL Testing</a:t>
            </a:r>
          </a:p>
        </p:txBody>
      </p:sp>
      <p:sp>
        <p:nvSpPr>
          <p:cNvPr id="35844" name="Text Box 4"/>
          <p:cNvSpPr txBox="1">
            <a:spLocks noChangeArrowheads="1"/>
          </p:cNvSpPr>
          <p:nvPr/>
        </p:nvSpPr>
        <p:spPr bwMode="auto">
          <a:xfrm>
            <a:off x="76200" y="1587500"/>
            <a:ext cx="7620000" cy="3632200"/>
          </a:xfrm>
          <a:prstGeom prst="rect">
            <a:avLst/>
          </a:prstGeom>
          <a:noFill/>
          <a:ln w="9525">
            <a:noFill/>
            <a:miter lim="800000"/>
            <a:headEnd/>
            <a:tailEnd/>
          </a:ln>
          <a:effectLst/>
        </p:spPr>
        <p:txBody>
          <a:bodyPr>
            <a:spAutoFit/>
          </a:bodyPr>
          <a:lstStyle/>
          <a:p>
            <a:pPr marL="290513" indent="-290513">
              <a:spcAft>
                <a:spcPts val="1000"/>
              </a:spcAft>
              <a:buClr>
                <a:srgbClr val="FF9900"/>
              </a:buClr>
              <a:buFontTx/>
              <a:buChar char="•"/>
            </a:pPr>
            <a:r>
              <a:rPr lang="en-US" altLang="en-US" sz="2400"/>
              <a:t>Perimeter joint curtain wall test is </a:t>
            </a:r>
            <a:br>
              <a:rPr lang="en-US" altLang="en-US" sz="2400"/>
            </a:br>
            <a:r>
              <a:rPr lang="en-US" altLang="en-US" sz="2400"/>
              <a:t>performed in accordance with ASTM E2307</a:t>
            </a:r>
          </a:p>
          <a:p>
            <a:pPr marL="290513" indent="-290513">
              <a:spcAft>
                <a:spcPts val="1000"/>
              </a:spcAft>
              <a:buClr>
                <a:srgbClr val="FF9900"/>
              </a:buClr>
              <a:buFontTx/>
              <a:buChar char="•"/>
            </a:pPr>
            <a:r>
              <a:rPr lang="en-US" altLang="en-US" sz="2400"/>
              <a:t>Other labs, testing per UL 2079 alone, do </a:t>
            </a:r>
            <a:br>
              <a:rPr lang="en-US" altLang="en-US" sz="2400"/>
            </a:br>
            <a:r>
              <a:rPr lang="en-US" altLang="en-US" sz="2400"/>
              <a:t>not adequately capture the dynamics </a:t>
            </a:r>
            <a:br>
              <a:rPr lang="en-US" altLang="en-US" sz="2400"/>
            </a:br>
            <a:r>
              <a:rPr lang="en-US" altLang="en-US" sz="2400"/>
              <a:t>between a rated floor and a non-rated </a:t>
            </a:r>
            <a:br>
              <a:rPr lang="en-US" altLang="en-US" sz="2400"/>
            </a:br>
            <a:r>
              <a:rPr lang="en-US" altLang="en-US" sz="2400"/>
              <a:t>curtain wall assembly, the structural nature </a:t>
            </a:r>
            <a:br>
              <a:rPr lang="en-US" altLang="en-US" sz="2400"/>
            </a:br>
            <a:r>
              <a:rPr lang="en-US" altLang="en-US" sz="2400"/>
              <a:t>of curtain walls, and fire attacking at two planes</a:t>
            </a:r>
          </a:p>
          <a:p>
            <a:pPr marL="290513" indent="-290513">
              <a:spcAft>
                <a:spcPts val="1000"/>
              </a:spcAft>
              <a:buClr>
                <a:srgbClr val="FF9900"/>
              </a:buClr>
              <a:buFontTx/>
              <a:buChar char="•"/>
            </a:pPr>
            <a:r>
              <a:rPr lang="en-US" altLang="en-US" sz="2400"/>
              <a:t>Intermediate-Scale, Multi-Story Test Apparatus (ISMA) was developed</a:t>
            </a:r>
            <a:r>
              <a:rPr lang="en-US" altLang="en-US" sz="2400">
                <a:latin typeface="Times New Roman" charset="0"/>
              </a:rPr>
              <a:t> </a:t>
            </a:r>
            <a:r>
              <a:rPr lang="en-US" altLang="en-US" sz="2400"/>
              <a:t>for this application</a:t>
            </a:r>
            <a:endParaRPr lang="en-US" altLang="en-US" sz="2400">
              <a:solidFill>
                <a:schemeClr val="bg1"/>
              </a:solidFill>
            </a:endParaRPr>
          </a:p>
        </p:txBody>
      </p:sp>
      <p:pic>
        <p:nvPicPr>
          <p:cNvPr id="35851" name="Picture 11" descr="I:\work_temp\phil_z\IFC\curtains_2.jpg"/>
          <p:cNvPicPr>
            <a:picLocks noChangeAspect="1" noChangeArrowheads="1"/>
          </p:cNvPicPr>
          <p:nvPr/>
        </p:nvPicPr>
        <p:blipFill>
          <a:blip r:embed="rId3" cstate="print"/>
          <a:srcRect/>
          <a:stretch>
            <a:fillRect/>
          </a:stretch>
        </p:blipFill>
        <p:spPr bwMode="auto">
          <a:xfrm>
            <a:off x="6388100" y="749300"/>
            <a:ext cx="2625725" cy="3048000"/>
          </a:xfrm>
          <a:prstGeom prst="rect">
            <a:avLst/>
          </a:prstGeom>
          <a:noFill/>
          <a:effectLst>
            <a:outerShdw dist="107763" dir="2700000" algn="ctr" rotWithShape="0">
              <a:srgbClr val="808080"/>
            </a:outerShdw>
          </a:effectLst>
        </p:spPr>
      </p:pic>
      <p:sp>
        <p:nvSpPr>
          <p:cNvPr id="5" name="TextBox 4"/>
          <p:cNvSpPr txBox="1"/>
          <p:nvPr/>
        </p:nvSpPr>
        <p:spPr>
          <a:xfrm>
            <a:off x="4833258" y="59563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35844">
                                            <p:txEl>
                                              <p:pRg st="0" end="0"/>
                                            </p:txEl>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35844">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358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autoUpdateAnimBg="0" advAuto="2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0" y="279400"/>
            <a:ext cx="9144000" cy="579438"/>
          </a:xfrm>
          <a:prstGeom prst="rect">
            <a:avLst/>
          </a:prstGeom>
          <a:noFill/>
          <a:ln w="9525">
            <a:noFill/>
            <a:miter lim="800000"/>
            <a:headEnd/>
            <a:tailEnd/>
          </a:ln>
          <a:effectLst/>
        </p:spPr>
        <p:txBody>
          <a:bodyPr anchor="ctr">
            <a:spAutoFit/>
          </a:bodyPr>
          <a:lstStyle/>
          <a:p>
            <a:pPr algn="ctr"/>
            <a:r>
              <a:rPr lang="en-US" altLang="en-US" sz="3200" dirty="0">
                <a:latin typeface="Arial Black" pitchFamily="34" charset="0"/>
                <a:cs typeface="Times" charset="0"/>
              </a:rPr>
              <a:t>Post Test – Interior View</a:t>
            </a:r>
          </a:p>
        </p:txBody>
      </p:sp>
      <p:pic>
        <p:nvPicPr>
          <p:cNvPr id="45063" name="Picture 7" descr="I:\work_temp\phil_z\IFC\curtains_904.jpg"/>
          <p:cNvPicPr>
            <a:picLocks noChangeAspect="1" noChangeArrowheads="1"/>
          </p:cNvPicPr>
          <p:nvPr/>
        </p:nvPicPr>
        <p:blipFill>
          <a:blip r:embed="rId3" cstate="print"/>
          <a:srcRect/>
          <a:stretch>
            <a:fillRect/>
          </a:stretch>
        </p:blipFill>
        <p:spPr bwMode="auto">
          <a:xfrm>
            <a:off x="1714500" y="889000"/>
            <a:ext cx="6019800" cy="4508500"/>
          </a:xfrm>
          <a:prstGeom prst="rect">
            <a:avLst/>
          </a:prstGeom>
          <a:noFill/>
        </p:spPr>
      </p:pic>
      <p:sp>
        <p:nvSpPr>
          <p:cNvPr id="4" name="TextBox 3"/>
          <p:cNvSpPr txBox="1"/>
          <p:nvPr/>
        </p:nvSpPr>
        <p:spPr>
          <a:xfrm>
            <a:off x="4833258" y="60071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8686800" cy="1143000"/>
          </a:xfrm>
        </p:spPr>
        <p:txBody>
          <a:bodyPr>
            <a:noAutofit/>
          </a:bodyPr>
          <a:lstStyle/>
          <a:p>
            <a:pPr algn="l"/>
            <a:r>
              <a:rPr lang="en-US" sz="4000" dirty="0" smtClean="0"/>
              <a:t>Perimeter Fire Containment</a:t>
            </a:r>
            <a:endParaRPr lang="en-US" sz="4000" dirty="0"/>
          </a:p>
        </p:txBody>
      </p:sp>
      <p:pic>
        <p:nvPicPr>
          <p:cNvPr id="6" name="Picture 2"/>
          <p:cNvPicPr>
            <a:picLocks noChangeAspect="1" noChangeArrowheads="1"/>
          </p:cNvPicPr>
          <p:nvPr/>
        </p:nvPicPr>
        <p:blipFill>
          <a:blip r:embed="rId3" cstate="print"/>
          <a:srcRect/>
          <a:stretch>
            <a:fillRect/>
          </a:stretch>
        </p:blipFill>
        <p:spPr bwMode="auto">
          <a:xfrm>
            <a:off x="1137410" y="939800"/>
            <a:ext cx="2867920" cy="4495800"/>
          </a:xfrm>
          <a:prstGeom prst="rect">
            <a:avLst/>
          </a:prstGeom>
          <a:noFill/>
          <a:ln w="9525">
            <a:noFill/>
            <a:miter lim="800000"/>
            <a:headEnd/>
            <a:tailEnd/>
          </a:ln>
        </p:spPr>
      </p:pic>
      <p:sp>
        <p:nvSpPr>
          <p:cNvPr id="7" name="Rectangle 3"/>
          <p:cNvSpPr>
            <a:spLocks noChangeArrowheads="1"/>
          </p:cNvSpPr>
          <p:nvPr/>
        </p:nvSpPr>
        <p:spPr bwMode="auto">
          <a:xfrm>
            <a:off x="3733800" y="2496452"/>
            <a:ext cx="5105400" cy="830948"/>
          </a:xfrm>
          <a:prstGeom prst="rect">
            <a:avLst/>
          </a:prstGeom>
          <a:noFill/>
          <a:ln w="9525">
            <a:noFill/>
            <a:miter lim="800000"/>
            <a:headEnd/>
            <a:tailEnd/>
          </a:ln>
          <a:effectLst/>
        </p:spPr>
        <p:txBody>
          <a:bodyPr wrap="square" lIns="91390" tIns="45696" rIns="91390" bIns="45696">
            <a:spAutoFit/>
          </a:bodyPr>
          <a:lstStyle/>
          <a:p>
            <a:pPr algn="ctr" eaLnBrk="0" hangingPunct="0">
              <a:lnSpc>
                <a:spcPct val="75000"/>
              </a:lnSpc>
              <a:spcBef>
                <a:spcPct val="50000"/>
              </a:spcBef>
              <a:defRPr/>
            </a:pPr>
            <a:r>
              <a:rPr lang="en-US" sz="3200" b="1" dirty="0">
                <a:latin typeface="Arial" pitchFamily="34" charset="0"/>
                <a:cs typeface="Arial" pitchFamily="34" charset="0"/>
              </a:rPr>
              <a:t>How Is a Fire </a:t>
            </a:r>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Like </a:t>
            </a:r>
            <a:r>
              <a:rPr lang="en-US" sz="3200" b="1" dirty="0">
                <a:latin typeface="Arial" pitchFamily="34" charset="0"/>
                <a:cs typeface="Arial" pitchFamily="34" charset="0"/>
              </a:rPr>
              <a:t>This Contained?</a:t>
            </a:r>
          </a:p>
        </p:txBody>
      </p:sp>
      <p:sp>
        <p:nvSpPr>
          <p:cNvPr id="5" name="TextBox 4"/>
          <p:cNvSpPr txBox="1"/>
          <p:nvPr/>
        </p:nvSpPr>
        <p:spPr>
          <a:xfrm>
            <a:off x="4800600" y="60452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00"/>
            <a:ext cx="8686800" cy="1143000"/>
          </a:xfrm>
        </p:spPr>
        <p:txBody>
          <a:bodyPr>
            <a:noAutofit/>
          </a:bodyPr>
          <a:lstStyle/>
          <a:p>
            <a:pPr algn="l"/>
            <a:r>
              <a:rPr lang="en-US" sz="4000" dirty="0" smtClean="0"/>
              <a:t>Perimeter Fire Containment</a:t>
            </a:r>
            <a:endParaRPr lang="en-US" sz="4000" dirty="0"/>
          </a:p>
        </p:txBody>
      </p:sp>
      <p:pic>
        <p:nvPicPr>
          <p:cNvPr id="9" name="Picture 8" descr="11-20-2015 9-27-00 AM.png"/>
          <p:cNvPicPr>
            <a:picLocks noChangeAspect="1"/>
          </p:cNvPicPr>
          <p:nvPr/>
        </p:nvPicPr>
        <p:blipFill>
          <a:blip r:embed="rId3"/>
          <a:stretch>
            <a:fillRect/>
          </a:stretch>
        </p:blipFill>
        <p:spPr>
          <a:xfrm>
            <a:off x="1537224" y="723900"/>
            <a:ext cx="6205992" cy="4658914"/>
          </a:xfrm>
          <a:prstGeom prst="rect">
            <a:avLst/>
          </a:prstGeom>
        </p:spPr>
      </p:pic>
      <p:sp>
        <p:nvSpPr>
          <p:cNvPr id="4" name="TextBox 3"/>
          <p:cNvSpPr txBox="1"/>
          <p:nvPr/>
        </p:nvSpPr>
        <p:spPr>
          <a:xfrm>
            <a:off x="4800600" y="60452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2015 9-27-00 AM.png"/>
          <p:cNvPicPr>
            <a:picLocks noChangeAspect="1"/>
          </p:cNvPicPr>
          <p:nvPr/>
        </p:nvPicPr>
        <p:blipFill>
          <a:blip r:embed="rId3"/>
          <a:stretch>
            <a:fillRect/>
          </a:stretch>
        </p:blipFill>
        <p:spPr>
          <a:xfrm>
            <a:off x="3048000" y="1575881"/>
            <a:ext cx="5787019" cy="4344386"/>
          </a:xfrm>
          <a:prstGeom prst="rect">
            <a:avLst/>
          </a:prstGeom>
        </p:spPr>
      </p:pic>
      <p:sp>
        <p:nvSpPr>
          <p:cNvPr id="2"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
        <p:nvSpPr>
          <p:cNvPr id="9" name="Text Box 15"/>
          <p:cNvSpPr txBox="1">
            <a:spLocks noChangeArrowheads="1"/>
          </p:cNvSpPr>
          <p:nvPr/>
        </p:nvSpPr>
        <p:spPr bwMode="auto">
          <a:xfrm>
            <a:off x="152400" y="3200400"/>
            <a:ext cx="2895600" cy="707838"/>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Reinforcement Member Mechanically Attached</a:t>
            </a:r>
          </a:p>
        </p:txBody>
      </p:sp>
      <p:sp>
        <p:nvSpPr>
          <p:cNvPr id="10" name="Line 17"/>
          <p:cNvSpPr>
            <a:spLocks noChangeShapeType="1"/>
          </p:cNvSpPr>
          <p:nvPr/>
        </p:nvSpPr>
        <p:spPr bwMode="auto">
          <a:xfrm>
            <a:off x="2082800" y="3908238"/>
            <a:ext cx="2575834" cy="1197162"/>
          </a:xfrm>
          <a:prstGeom prst="line">
            <a:avLst/>
          </a:prstGeom>
          <a:noFill/>
          <a:ln w="28575">
            <a:solidFill>
              <a:srgbClr val="FF0000"/>
            </a:solidFill>
            <a:round/>
            <a:headEnd/>
            <a:tailEnd type="triangle" w="med" len="med"/>
          </a:ln>
        </p:spPr>
        <p:txBody>
          <a:bodyPr wrap="none" anchor="ctr"/>
          <a:lstStyle/>
          <a:p>
            <a:endParaRPr lang="en-US" dirty="0"/>
          </a:p>
        </p:txBody>
      </p:sp>
      <p:sp>
        <p:nvSpPr>
          <p:cNvPr id="7" name="TextBox 6"/>
          <p:cNvSpPr txBox="1"/>
          <p:nvPr/>
        </p:nvSpPr>
        <p:spPr>
          <a:xfrm>
            <a:off x="4800600" y="608114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2015 9-27-00 AM.png"/>
          <p:cNvPicPr>
            <a:picLocks noChangeAspect="1"/>
          </p:cNvPicPr>
          <p:nvPr/>
        </p:nvPicPr>
        <p:blipFill>
          <a:blip r:embed="rId3"/>
          <a:stretch>
            <a:fillRect/>
          </a:stretch>
        </p:blipFill>
        <p:spPr>
          <a:xfrm>
            <a:off x="2938008" y="1658626"/>
            <a:ext cx="5884979" cy="4417926"/>
          </a:xfrm>
          <a:prstGeom prst="rect">
            <a:avLst/>
          </a:prstGeom>
        </p:spPr>
      </p:pic>
      <p:sp>
        <p:nvSpPr>
          <p:cNvPr id="8" name="Line 17"/>
          <p:cNvSpPr>
            <a:spLocks noChangeShapeType="1"/>
          </p:cNvSpPr>
          <p:nvPr/>
        </p:nvSpPr>
        <p:spPr bwMode="auto">
          <a:xfrm>
            <a:off x="2209799" y="4038600"/>
            <a:ext cx="2975043" cy="689043"/>
          </a:xfrm>
          <a:prstGeom prst="line">
            <a:avLst/>
          </a:prstGeom>
          <a:noFill/>
          <a:ln w="28575">
            <a:solidFill>
              <a:srgbClr val="FF0000"/>
            </a:solidFill>
            <a:round/>
            <a:headEnd/>
            <a:tailEnd type="triangle" w="med" len="med"/>
          </a:ln>
        </p:spPr>
        <p:txBody>
          <a:bodyPr wrap="none" anchor="ctr"/>
          <a:lstStyle/>
          <a:p>
            <a:endParaRPr lang="en-US" dirty="0"/>
          </a:p>
        </p:txBody>
      </p:sp>
      <p:sp>
        <p:nvSpPr>
          <p:cNvPr id="11" name="Text Box 5"/>
          <p:cNvSpPr txBox="1">
            <a:spLocks noChangeArrowheads="1"/>
          </p:cNvSpPr>
          <p:nvPr/>
        </p:nvSpPr>
        <p:spPr bwMode="auto">
          <a:xfrm>
            <a:off x="838200" y="3581400"/>
            <a:ext cx="2743200" cy="707838"/>
          </a:xfrm>
          <a:prstGeom prst="rect">
            <a:avLst/>
          </a:prstGeom>
          <a:noFill/>
          <a:ln w="9525">
            <a:noFill/>
            <a:miter lim="800000"/>
            <a:headEnd/>
            <a:tailEnd/>
          </a:ln>
        </p:spPr>
        <p:txBody>
          <a:bodyPr lIns="91390" tIns="45696" rIns="91390" bIns="45696">
            <a:spAutoFit/>
          </a:bodyPr>
          <a:lstStyle/>
          <a:p>
            <a:pPr eaLnBrk="0" hangingPunct="0">
              <a:spcBef>
                <a:spcPct val="50000"/>
              </a:spcBef>
            </a:pPr>
            <a:r>
              <a:rPr lang="en-US" sz="2000" dirty="0">
                <a:latin typeface="Arial" pitchFamily="34" charset="0"/>
                <a:cs typeface="Arial" pitchFamily="34" charset="0"/>
              </a:rPr>
              <a:t>Mineral Wool </a:t>
            </a:r>
            <a:r>
              <a:rPr lang="en-US" sz="2000" dirty="0" smtClean="0">
                <a:latin typeface="Arial" pitchFamily="34" charset="0"/>
                <a:cs typeface="Arial" pitchFamily="34" charset="0"/>
              </a:rPr>
              <a:t>Insulation</a:t>
            </a:r>
            <a:endParaRPr lang="en-US" sz="2000" dirty="0">
              <a:latin typeface="Arial" pitchFamily="34" charset="0"/>
              <a:cs typeface="Arial" pitchFamily="34" charset="0"/>
            </a:endParaRPr>
          </a:p>
        </p:txBody>
      </p:sp>
      <p:sp>
        <p:nvSpPr>
          <p:cNvPr id="7" name="TextBox 6"/>
          <p:cNvSpPr txBox="1"/>
          <p:nvPr/>
        </p:nvSpPr>
        <p:spPr>
          <a:xfrm>
            <a:off x="4800600" y="6076552"/>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0"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p:cNvGraphicFramePr>
            <a:graphicFrameLocks noChangeAspect="1"/>
          </p:cNvGraphicFramePr>
          <p:nvPr/>
        </p:nvGraphicFramePr>
        <p:xfrm>
          <a:off x="850900" y="1034130"/>
          <a:ext cx="2894437" cy="4376643"/>
        </p:xfrm>
        <a:graphic>
          <a:graphicData uri="http://schemas.openxmlformats.org/presentationml/2006/ole">
            <mc:AlternateContent xmlns:mc="http://schemas.openxmlformats.org/markup-compatibility/2006">
              <mc:Choice xmlns:v="urn:schemas-microsoft-com:vml" Requires="v">
                <p:oleObj spid="_x0000_s1038" name="Photo Editor Photo" r:id="rId4" imgW="2762636" imgH="4285714" progId="">
                  <p:embed/>
                </p:oleObj>
              </mc:Choice>
              <mc:Fallback>
                <p:oleObj name="Photo Editor Photo" r:id="rId4" imgW="2762636" imgH="4285714"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 y="1034130"/>
                        <a:ext cx="2894437" cy="437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4925439" y="1034129"/>
          <a:ext cx="3092774" cy="4376643"/>
        </p:xfrm>
        <a:graphic>
          <a:graphicData uri="http://schemas.openxmlformats.org/presentationml/2006/ole">
            <mc:AlternateContent xmlns:mc="http://schemas.openxmlformats.org/markup-compatibility/2006">
              <mc:Choice xmlns:v="urn:schemas-microsoft-com:vml" Requires="v">
                <p:oleObj spid="_x0000_s1039" name="Photo Editor Photo" r:id="rId6" imgW="3029373" imgH="4285714" progId="">
                  <p:embed/>
                </p:oleObj>
              </mc:Choice>
              <mc:Fallback>
                <p:oleObj name="Photo Editor Photo" r:id="rId6" imgW="3029373" imgH="4285714"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5439" y="1034129"/>
                        <a:ext cx="3092774" cy="437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itle 1"/>
          <p:cNvSpPr>
            <a:spLocks noGrp="1"/>
          </p:cNvSpPr>
          <p:nvPr>
            <p:ph type="title"/>
          </p:nvPr>
        </p:nvSpPr>
        <p:spPr>
          <a:xfrm>
            <a:off x="190500" y="177800"/>
            <a:ext cx="8056313" cy="850900"/>
          </a:xfrm>
        </p:spPr>
        <p:txBody>
          <a:bodyPr>
            <a:noAutofit/>
          </a:bodyPr>
          <a:lstStyle/>
          <a:p>
            <a:r>
              <a:rPr lang="en-US" sz="4000" dirty="0" smtClean="0"/>
              <a:t>Why is fire containment important?</a:t>
            </a:r>
            <a:endParaRPr lang="en-US" sz="4000" dirty="0"/>
          </a:p>
        </p:txBody>
      </p:sp>
      <p:sp>
        <p:nvSpPr>
          <p:cNvPr id="5" name="TextBox 4"/>
          <p:cNvSpPr txBox="1"/>
          <p:nvPr/>
        </p:nvSpPr>
        <p:spPr>
          <a:xfrm>
            <a:off x="4800600" y="60579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2015 9-27-00 AM.png"/>
          <p:cNvPicPr>
            <a:picLocks noChangeAspect="1"/>
          </p:cNvPicPr>
          <p:nvPr/>
        </p:nvPicPr>
        <p:blipFill>
          <a:blip r:embed="rId3"/>
          <a:stretch>
            <a:fillRect/>
          </a:stretch>
        </p:blipFill>
        <p:spPr>
          <a:xfrm>
            <a:off x="2459604" y="1143000"/>
            <a:ext cx="6205992" cy="4658914"/>
          </a:xfrm>
          <a:prstGeom prst="rect">
            <a:avLst/>
          </a:prstGeom>
        </p:spPr>
      </p:pic>
      <p:sp>
        <p:nvSpPr>
          <p:cNvPr id="9" name="Line 17"/>
          <p:cNvSpPr>
            <a:spLocks noChangeShapeType="1"/>
          </p:cNvSpPr>
          <p:nvPr/>
        </p:nvSpPr>
        <p:spPr bwMode="auto">
          <a:xfrm flipV="1">
            <a:off x="2133600" y="2859932"/>
            <a:ext cx="2817779" cy="1775568"/>
          </a:xfrm>
          <a:prstGeom prst="line">
            <a:avLst/>
          </a:prstGeom>
          <a:noFill/>
          <a:ln w="28575">
            <a:solidFill>
              <a:srgbClr val="FF0000"/>
            </a:solidFill>
            <a:round/>
            <a:headEnd/>
            <a:tailEnd type="triangle" w="med" len="med"/>
          </a:ln>
        </p:spPr>
        <p:txBody>
          <a:bodyPr wrap="none" anchor="ctr"/>
          <a:lstStyle/>
          <a:p>
            <a:endParaRPr lang="en-US" dirty="0"/>
          </a:p>
        </p:txBody>
      </p:sp>
      <p:sp>
        <p:nvSpPr>
          <p:cNvPr id="10" name="Text Box 5"/>
          <p:cNvSpPr txBox="1">
            <a:spLocks noChangeArrowheads="1"/>
          </p:cNvSpPr>
          <p:nvPr/>
        </p:nvSpPr>
        <p:spPr bwMode="auto">
          <a:xfrm>
            <a:off x="228600" y="4216786"/>
            <a:ext cx="2743200" cy="1015614"/>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Mineral Wool Insulation -Mechanically Attached</a:t>
            </a:r>
          </a:p>
        </p:txBody>
      </p:sp>
      <p:sp>
        <p:nvSpPr>
          <p:cNvPr id="7" name="TextBox 6"/>
          <p:cNvSpPr txBox="1"/>
          <p:nvPr/>
        </p:nvSpPr>
        <p:spPr>
          <a:xfrm>
            <a:off x="4800600" y="60325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1"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2015 9-27-00 AM.png"/>
          <p:cNvPicPr>
            <a:picLocks noChangeAspect="1"/>
          </p:cNvPicPr>
          <p:nvPr/>
        </p:nvPicPr>
        <p:blipFill>
          <a:blip r:embed="rId3"/>
          <a:stretch>
            <a:fillRect/>
          </a:stretch>
        </p:blipFill>
        <p:spPr>
          <a:xfrm>
            <a:off x="2938008" y="1417638"/>
            <a:ext cx="6205992" cy="4658914"/>
          </a:xfrm>
          <a:prstGeom prst="rect">
            <a:avLst/>
          </a:prstGeom>
        </p:spPr>
      </p:pic>
      <p:sp>
        <p:nvSpPr>
          <p:cNvPr id="8" name="Line 17"/>
          <p:cNvSpPr>
            <a:spLocks noChangeShapeType="1"/>
          </p:cNvSpPr>
          <p:nvPr/>
        </p:nvSpPr>
        <p:spPr bwMode="auto">
          <a:xfrm>
            <a:off x="2913960" y="3530600"/>
            <a:ext cx="2394640" cy="1422400"/>
          </a:xfrm>
          <a:prstGeom prst="line">
            <a:avLst/>
          </a:prstGeom>
          <a:noFill/>
          <a:ln w="28575">
            <a:solidFill>
              <a:srgbClr val="FF0000"/>
            </a:solidFill>
            <a:round/>
            <a:headEnd/>
            <a:tailEnd type="triangle" w="med" len="med"/>
          </a:ln>
        </p:spPr>
        <p:txBody>
          <a:bodyPr wrap="none" anchor="ctr"/>
          <a:lstStyle/>
          <a:p>
            <a:endParaRPr lang="en-US" dirty="0"/>
          </a:p>
        </p:txBody>
      </p:sp>
      <p:sp>
        <p:nvSpPr>
          <p:cNvPr id="11" name="Text Box 7"/>
          <p:cNvSpPr txBox="1">
            <a:spLocks noChangeArrowheads="1"/>
          </p:cNvSpPr>
          <p:nvPr/>
        </p:nvSpPr>
        <p:spPr bwMode="auto">
          <a:xfrm>
            <a:off x="304800" y="2984500"/>
            <a:ext cx="2971800" cy="830948"/>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Compression Fit Safing </a:t>
            </a:r>
            <a:r>
              <a:rPr lang="en-US" sz="1400" dirty="0">
                <a:latin typeface="Arial" pitchFamily="34" charset="0"/>
                <a:cs typeface="Arial" pitchFamily="34" charset="0"/>
              </a:rPr>
              <a:t>(Direction of Safing as required </a:t>
            </a: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smtClean="0">
                <a:latin typeface="Arial" pitchFamily="34" charset="0"/>
                <a:cs typeface="Arial" pitchFamily="34" charset="0"/>
              </a:rPr>
              <a:t>per </a:t>
            </a:r>
            <a:r>
              <a:rPr lang="en-US" sz="1400" dirty="0">
                <a:latin typeface="Arial" pitchFamily="34" charset="0"/>
                <a:cs typeface="Arial" pitchFamily="34" charset="0"/>
              </a:rPr>
              <a:t>tested assembly)</a:t>
            </a:r>
          </a:p>
        </p:txBody>
      </p:sp>
      <p:sp>
        <p:nvSpPr>
          <p:cNvPr id="7" name="TextBox 6"/>
          <p:cNvSpPr txBox="1"/>
          <p:nvPr/>
        </p:nvSpPr>
        <p:spPr>
          <a:xfrm>
            <a:off x="4800600" y="6076552"/>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0"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2015 9-27-00 AM.png"/>
          <p:cNvPicPr>
            <a:picLocks noChangeAspect="1"/>
          </p:cNvPicPr>
          <p:nvPr/>
        </p:nvPicPr>
        <p:blipFill>
          <a:blip r:embed="rId3"/>
          <a:stretch>
            <a:fillRect/>
          </a:stretch>
        </p:blipFill>
        <p:spPr>
          <a:xfrm>
            <a:off x="2819400" y="1143000"/>
            <a:ext cx="6205992" cy="4658914"/>
          </a:xfrm>
          <a:prstGeom prst="rect">
            <a:avLst/>
          </a:prstGeom>
        </p:spPr>
      </p:pic>
      <p:sp>
        <p:nvSpPr>
          <p:cNvPr id="9" name="Line 17"/>
          <p:cNvSpPr>
            <a:spLocks noChangeShapeType="1"/>
          </p:cNvSpPr>
          <p:nvPr/>
        </p:nvSpPr>
        <p:spPr bwMode="auto">
          <a:xfrm>
            <a:off x="2819400" y="3565338"/>
            <a:ext cx="3124200" cy="419100"/>
          </a:xfrm>
          <a:prstGeom prst="line">
            <a:avLst/>
          </a:prstGeom>
          <a:noFill/>
          <a:ln w="28575">
            <a:solidFill>
              <a:srgbClr val="FF0000"/>
            </a:solidFill>
            <a:round/>
            <a:headEnd/>
            <a:tailEnd type="triangle" w="med" len="med"/>
          </a:ln>
        </p:spPr>
        <p:txBody>
          <a:bodyPr wrap="none" anchor="ctr"/>
          <a:lstStyle/>
          <a:p>
            <a:endParaRPr lang="en-US" dirty="0"/>
          </a:p>
        </p:txBody>
      </p:sp>
      <p:sp>
        <p:nvSpPr>
          <p:cNvPr id="10" name="Text Box 8"/>
          <p:cNvSpPr txBox="1">
            <a:spLocks noChangeArrowheads="1"/>
          </p:cNvSpPr>
          <p:nvPr/>
        </p:nvSpPr>
        <p:spPr bwMode="auto">
          <a:xfrm>
            <a:off x="152400" y="3276600"/>
            <a:ext cx="3200400" cy="707838"/>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Protect Mullions with Mineral Wool Insulation</a:t>
            </a:r>
          </a:p>
        </p:txBody>
      </p:sp>
      <p:sp>
        <p:nvSpPr>
          <p:cNvPr id="7" name="TextBox 6"/>
          <p:cNvSpPr txBox="1"/>
          <p:nvPr/>
        </p:nvSpPr>
        <p:spPr>
          <a:xfrm>
            <a:off x="4800600" y="6090039"/>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1"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Autofit/>
          </a:bodyPr>
          <a:lstStyle/>
          <a:p>
            <a:pPr algn="l"/>
            <a:r>
              <a:rPr lang="en-US" sz="4000" dirty="0" smtClean="0"/>
              <a:t>Smoke- The known killer</a:t>
            </a:r>
            <a:endParaRPr lang="en-US" sz="4000" dirty="0"/>
          </a:p>
        </p:txBody>
      </p:sp>
      <p:grpSp>
        <p:nvGrpSpPr>
          <p:cNvPr id="3" name="Group 3"/>
          <p:cNvGrpSpPr>
            <a:grpSpLocks/>
          </p:cNvGrpSpPr>
          <p:nvPr/>
        </p:nvGrpSpPr>
        <p:grpSpPr bwMode="auto">
          <a:xfrm>
            <a:off x="0" y="850408"/>
            <a:ext cx="9144000" cy="4611257"/>
            <a:chOff x="0" y="878"/>
            <a:chExt cx="5760" cy="2625"/>
          </a:xfrm>
        </p:grpSpPr>
        <p:pic>
          <p:nvPicPr>
            <p:cNvPr id="10" name="Picture 4" descr="911-1023b"/>
            <p:cNvPicPr>
              <a:picLocks noChangeAspect="1" noChangeArrowheads="1"/>
            </p:cNvPicPr>
            <p:nvPr/>
          </p:nvPicPr>
          <p:blipFill>
            <a:blip r:embed="rId3" cstate="print">
              <a:lum bright="-2000"/>
            </a:blip>
            <a:srcRect b="33403"/>
            <a:stretch>
              <a:fillRect/>
            </a:stretch>
          </p:blipFill>
          <p:spPr bwMode="auto">
            <a:xfrm>
              <a:off x="624" y="1589"/>
              <a:ext cx="4416" cy="1914"/>
            </a:xfrm>
            <a:prstGeom prst="rect">
              <a:avLst/>
            </a:prstGeom>
            <a:noFill/>
            <a:ln w="9525">
              <a:noFill/>
              <a:miter lim="800000"/>
              <a:headEnd/>
              <a:tailEnd/>
            </a:ln>
          </p:spPr>
        </p:pic>
        <p:sp>
          <p:nvSpPr>
            <p:cNvPr id="12" name="Text Box 5"/>
            <p:cNvSpPr txBox="1">
              <a:spLocks noChangeArrowheads="1"/>
            </p:cNvSpPr>
            <p:nvPr/>
          </p:nvSpPr>
          <p:spPr bwMode="auto">
            <a:xfrm>
              <a:off x="0" y="878"/>
              <a:ext cx="5760" cy="756"/>
            </a:xfrm>
            <a:prstGeom prst="rect">
              <a:avLst/>
            </a:prstGeom>
            <a:noFill/>
            <a:ln w="9525">
              <a:noFill/>
              <a:miter lim="800000"/>
              <a:headEnd/>
              <a:tailEnd/>
            </a:ln>
          </p:spPr>
          <p:txBody>
            <a:bodyPr wrap="square" lIns="91390" tIns="45696" rIns="91390" bIns="45696">
              <a:spAutoFit/>
            </a:bodyPr>
            <a:lstStyle/>
            <a:p>
              <a:pPr algn="ctr" eaLnBrk="0" hangingPunct="0">
                <a:spcBef>
                  <a:spcPct val="50000"/>
                </a:spcBef>
              </a:pPr>
              <a:r>
                <a:rPr lang="en-US" sz="2800" b="1" dirty="0" smtClean="0">
                  <a:latin typeface="Arial" pitchFamily="34" charset="0"/>
                  <a:cs typeface="Arial" pitchFamily="34" charset="0"/>
                </a:rPr>
                <a:t>The major contributor </a:t>
              </a:r>
              <a:r>
                <a:rPr lang="en-US" sz="2800" b="1" dirty="0">
                  <a:latin typeface="Arial" pitchFamily="34" charset="0"/>
                  <a:cs typeface="Arial" pitchFamily="34" charset="0"/>
                </a:rPr>
                <a:t>of fire related deaths </a:t>
              </a: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is </a:t>
              </a:r>
              <a:r>
                <a:rPr lang="en-US" sz="2800" b="1" dirty="0">
                  <a:latin typeface="Arial" pitchFamily="34" charset="0"/>
                  <a:cs typeface="Arial" pitchFamily="34" charset="0"/>
                </a:rPr>
                <a:t>smoke inhalation</a:t>
              </a:r>
            </a:p>
            <a:p>
              <a:pPr eaLnBrk="0" hangingPunct="0">
                <a:spcBef>
                  <a:spcPct val="35000"/>
                </a:spcBef>
              </a:pPr>
              <a:endParaRPr lang="en-US" b="1" i="1" dirty="0"/>
            </a:p>
          </p:txBody>
        </p:sp>
      </p:grpSp>
      <p:sp>
        <p:nvSpPr>
          <p:cNvPr id="6" name="TextBox 5"/>
          <p:cNvSpPr txBox="1"/>
          <p:nvPr/>
        </p:nvSpPr>
        <p:spPr>
          <a:xfrm>
            <a:off x="4800600" y="6090039"/>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2015 9-27-00 AM.png"/>
          <p:cNvPicPr>
            <a:picLocks noChangeAspect="1"/>
          </p:cNvPicPr>
          <p:nvPr/>
        </p:nvPicPr>
        <p:blipFill>
          <a:blip r:embed="rId3"/>
          <a:stretch>
            <a:fillRect/>
          </a:stretch>
        </p:blipFill>
        <p:spPr>
          <a:xfrm>
            <a:off x="2743200" y="1143000"/>
            <a:ext cx="6205992" cy="4658914"/>
          </a:xfrm>
          <a:prstGeom prst="rect">
            <a:avLst/>
          </a:prstGeom>
        </p:spPr>
      </p:pic>
      <p:sp>
        <p:nvSpPr>
          <p:cNvPr id="8" name="Line 17"/>
          <p:cNvSpPr>
            <a:spLocks noChangeShapeType="1"/>
          </p:cNvSpPr>
          <p:nvPr/>
        </p:nvSpPr>
        <p:spPr bwMode="auto">
          <a:xfrm>
            <a:off x="2362200" y="3632200"/>
            <a:ext cx="4114800" cy="677154"/>
          </a:xfrm>
          <a:prstGeom prst="line">
            <a:avLst/>
          </a:prstGeom>
          <a:noFill/>
          <a:ln w="28575">
            <a:solidFill>
              <a:srgbClr val="FF0000"/>
            </a:solidFill>
            <a:round/>
            <a:headEnd/>
            <a:tailEnd type="triangle" w="med" len="med"/>
          </a:ln>
        </p:spPr>
        <p:txBody>
          <a:bodyPr wrap="none" anchor="ctr"/>
          <a:lstStyle/>
          <a:p>
            <a:endParaRPr lang="en-US" dirty="0"/>
          </a:p>
        </p:txBody>
      </p:sp>
      <p:sp>
        <p:nvSpPr>
          <p:cNvPr id="11" name="Text Box 19"/>
          <p:cNvSpPr txBox="1">
            <a:spLocks noChangeArrowheads="1"/>
          </p:cNvSpPr>
          <p:nvPr/>
        </p:nvSpPr>
        <p:spPr bwMode="auto">
          <a:xfrm>
            <a:off x="533400" y="3429000"/>
            <a:ext cx="2209800" cy="400061"/>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Smoke Barrier</a:t>
            </a:r>
          </a:p>
        </p:txBody>
      </p:sp>
      <p:sp>
        <p:nvSpPr>
          <p:cNvPr id="7" name="TextBox 6"/>
          <p:cNvSpPr txBox="1"/>
          <p:nvPr/>
        </p:nvSpPr>
        <p:spPr>
          <a:xfrm>
            <a:off x="4800600" y="60071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10"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11-20-2015 9-27-00 AM.png"/>
          <p:cNvPicPr>
            <a:picLocks noChangeAspect="1"/>
          </p:cNvPicPr>
          <p:nvPr/>
        </p:nvPicPr>
        <p:blipFill>
          <a:blip r:embed="rId3"/>
          <a:stretch>
            <a:fillRect/>
          </a:stretch>
        </p:blipFill>
        <p:spPr>
          <a:xfrm>
            <a:off x="4114800" y="1158265"/>
            <a:ext cx="5257800" cy="3947095"/>
          </a:xfrm>
          <a:prstGeom prst="rect">
            <a:avLst/>
          </a:prstGeom>
        </p:spPr>
      </p:pic>
      <p:sp>
        <p:nvSpPr>
          <p:cNvPr id="7" name="Line 6"/>
          <p:cNvSpPr>
            <a:spLocks noChangeShapeType="1"/>
          </p:cNvSpPr>
          <p:nvPr/>
        </p:nvSpPr>
        <p:spPr bwMode="auto">
          <a:xfrm>
            <a:off x="2857500" y="2819400"/>
            <a:ext cx="3886200" cy="838200"/>
          </a:xfrm>
          <a:prstGeom prst="line">
            <a:avLst/>
          </a:prstGeom>
          <a:noFill/>
          <a:ln w="28575">
            <a:solidFill>
              <a:srgbClr val="FF0000"/>
            </a:solidFill>
            <a:round/>
            <a:headEnd/>
            <a:tailEnd type="triangle" w="med" len="med"/>
          </a:ln>
        </p:spPr>
        <p:txBody>
          <a:bodyPr wrap="none" anchor="ctr"/>
          <a:lstStyle/>
          <a:p>
            <a:endParaRPr lang="en-US" dirty="0"/>
          </a:p>
        </p:txBody>
      </p:sp>
      <p:sp>
        <p:nvSpPr>
          <p:cNvPr id="11" name="Line 7"/>
          <p:cNvSpPr>
            <a:spLocks noChangeShapeType="1"/>
          </p:cNvSpPr>
          <p:nvPr/>
        </p:nvSpPr>
        <p:spPr bwMode="auto">
          <a:xfrm flipV="1">
            <a:off x="3594100" y="4343369"/>
            <a:ext cx="2578100" cy="228630"/>
          </a:xfrm>
          <a:prstGeom prst="line">
            <a:avLst/>
          </a:prstGeom>
          <a:noFill/>
          <a:ln w="28575">
            <a:solidFill>
              <a:srgbClr val="FF0000"/>
            </a:solidFill>
            <a:round/>
            <a:headEnd/>
            <a:tailEnd type="triangle" w="med" len="med"/>
          </a:ln>
        </p:spPr>
        <p:txBody>
          <a:bodyPr wrap="none" anchor="ctr"/>
          <a:lstStyle/>
          <a:p>
            <a:endParaRPr lang="en-US" dirty="0"/>
          </a:p>
        </p:txBody>
      </p:sp>
      <p:sp>
        <p:nvSpPr>
          <p:cNvPr id="12" name="Text Box 8"/>
          <p:cNvSpPr txBox="1">
            <a:spLocks noChangeArrowheads="1"/>
          </p:cNvSpPr>
          <p:nvPr/>
        </p:nvSpPr>
        <p:spPr bwMode="auto">
          <a:xfrm>
            <a:off x="914400" y="4267170"/>
            <a:ext cx="2971800" cy="400061"/>
          </a:xfrm>
          <a:prstGeom prst="rect">
            <a:avLst/>
          </a:prstGeom>
          <a:noFill/>
          <a:ln w="9525">
            <a:noFill/>
            <a:miter lim="800000"/>
            <a:headEnd/>
            <a:tailEnd/>
          </a:ln>
        </p:spPr>
        <p:txBody>
          <a:bodyPr lIns="91390" tIns="45696" rIns="91390" bIns="45696">
            <a:spAutoFit/>
          </a:bodyPr>
          <a:lstStyle/>
          <a:p>
            <a:pPr eaLnBrk="0" hangingPunct="0">
              <a:spcBef>
                <a:spcPct val="50000"/>
              </a:spcBef>
            </a:pPr>
            <a:r>
              <a:rPr lang="en-US" sz="2000" dirty="0">
                <a:latin typeface="Arial" pitchFamily="34" charset="0"/>
                <a:cs typeface="Arial" pitchFamily="34" charset="0"/>
              </a:rPr>
              <a:t>Compression Fit Safing</a:t>
            </a:r>
          </a:p>
        </p:txBody>
      </p:sp>
      <p:sp>
        <p:nvSpPr>
          <p:cNvPr id="13" name="Text Box 9"/>
          <p:cNvSpPr txBox="1">
            <a:spLocks noChangeArrowheads="1"/>
          </p:cNvSpPr>
          <p:nvPr/>
        </p:nvSpPr>
        <p:spPr bwMode="auto">
          <a:xfrm>
            <a:off x="914400" y="2590790"/>
            <a:ext cx="4114800" cy="400061"/>
          </a:xfrm>
          <a:prstGeom prst="rect">
            <a:avLst/>
          </a:prstGeom>
          <a:noFill/>
          <a:ln w="9525">
            <a:noFill/>
            <a:miter lim="800000"/>
            <a:headEnd/>
            <a:tailEnd/>
          </a:ln>
        </p:spPr>
        <p:txBody>
          <a:bodyPr lIns="91390" tIns="45696" rIns="91390" bIns="45696">
            <a:spAutoFit/>
          </a:bodyPr>
          <a:lstStyle/>
          <a:p>
            <a:pPr eaLnBrk="0" hangingPunct="0">
              <a:spcBef>
                <a:spcPct val="50000"/>
              </a:spcBef>
            </a:pPr>
            <a:r>
              <a:rPr lang="en-US" sz="2000" dirty="0">
                <a:latin typeface="Arial" pitchFamily="34" charset="0"/>
                <a:cs typeface="Arial" pitchFamily="34" charset="0"/>
              </a:rPr>
              <a:t>Protect Mullions</a:t>
            </a:r>
          </a:p>
        </p:txBody>
      </p:sp>
      <p:sp>
        <p:nvSpPr>
          <p:cNvPr id="14" name="Text Box 10"/>
          <p:cNvSpPr txBox="1">
            <a:spLocks noChangeArrowheads="1"/>
          </p:cNvSpPr>
          <p:nvPr/>
        </p:nvSpPr>
        <p:spPr bwMode="auto">
          <a:xfrm>
            <a:off x="914400" y="1752600"/>
            <a:ext cx="4114800" cy="400061"/>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Mechanically Attached</a:t>
            </a:r>
          </a:p>
        </p:txBody>
      </p:sp>
      <p:sp>
        <p:nvSpPr>
          <p:cNvPr id="15" name="Text Box 14"/>
          <p:cNvSpPr txBox="1">
            <a:spLocks noChangeArrowheads="1"/>
          </p:cNvSpPr>
          <p:nvPr/>
        </p:nvSpPr>
        <p:spPr bwMode="auto">
          <a:xfrm>
            <a:off x="914400" y="3428980"/>
            <a:ext cx="5334000" cy="400061"/>
          </a:xfrm>
          <a:prstGeom prst="rect">
            <a:avLst/>
          </a:prstGeom>
          <a:noFill/>
          <a:ln w="9525">
            <a:noFill/>
            <a:miter lim="800000"/>
            <a:headEnd/>
            <a:tailEnd/>
          </a:ln>
        </p:spPr>
        <p:txBody>
          <a:bodyPr lIns="91390" tIns="45696" rIns="91390" bIns="45696">
            <a:spAutoFit/>
          </a:bodyPr>
          <a:lstStyle/>
          <a:p>
            <a:pPr eaLnBrk="0" hangingPunct="0">
              <a:spcBef>
                <a:spcPct val="50000"/>
              </a:spcBef>
            </a:pPr>
            <a:r>
              <a:rPr lang="en-US" sz="2000" dirty="0">
                <a:latin typeface="Arial" pitchFamily="34" charset="0"/>
                <a:cs typeface="Arial" pitchFamily="34" charset="0"/>
              </a:rPr>
              <a:t>Reinforcement Member</a:t>
            </a:r>
          </a:p>
        </p:txBody>
      </p:sp>
      <p:sp>
        <p:nvSpPr>
          <p:cNvPr id="16" name="Line 16"/>
          <p:cNvSpPr>
            <a:spLocks noChangeShapeType="1"/>
          </p:cNvSpPr>
          <p:nvPr/>
        </p:nvSpPr>
        <p:spPr bwMode="auto">
          <a:xfrm>
            <a:off x="3760244" y="3657600"/>
            <a:ext cx="1726156" cy="609570"/>
          </a:xfrm>
          <a:prstGeom prst="line">
            <a:avLst/>
          </a:prstGeom>
          <a:noFill/>
          <a:ln w="28575">
            <a:solidFill>
              <a:srgbClr val="FF0000"/>
            </a:solidFill>
            <a:round/>
            <a:headEnd/>
            <a:tailEnd type="triangle" w="med" len="med"/>
          </a:ln>
        </p:spPr>
        <p:txBody>
          <a:bodyPr wrap="none" anchor="ctr"/>
          <a:lstStyle/>
          <a:p>
            <a:endParaRPr lang="en-US" dirty="0"/>
          </a:p>
        </p:txBody>
      </p:sp>
      <p:sp>
        <p:nvSpPr>
          <p:cNvPr id="17" name="Text Box 19"/>
          <p:cNvSpPr txBox="1">
            <a:spLocks noChangeArrowheads="1"/>
          </p:cNvSpPr>
          <p:nvPr/>
        </p:nvSpPr>
        <p:spPr bwMode="auto">
          <a:xfrm>
            <a:off x="5257800" y="5505470"/>
            <a:ext cx="2895600" cy="400061"/>
          </a:xfrm>
          <a:prstGeom prst="rect">
            <a:avLst/>
          </a:prstGeom>
          <a:noFill/>
          <a:ln w="9525">
            <a:noFill/>
            <a:miter lim="800000"/>
            <a:headEnd/>
            <a:tailEnd/>
          </a:ln>
        </p:spPr>
        <p:txBody>
          <a:bodyPr wrap="square" lIns="91390" tIns="45696" rIns="91390" bIns="45696">
            <a:spAutoFit/>
          </a:bodyPr>
          <a:lstStyle/>
          <a:p>
            <a:pPr eaLnBrk="0" hangingPunct="0">
              <a:spcBef>
                <a:spcPct val="50000"/>
              </a:spcBef>
            </a:pPr>
            <a:r>
              <a:rPr lang="en-US" sz="2000" dirty="0">
                <a:latin typeface="Arial" pitchFamily="34" charset="0"/>
                <a:cs typeface="Arial" pitchFamily="34" charset="0"/>
              </a:rPr>
              <a:t>Smoke Barrier</a:t>
            </a:r>
          </a:p>
        </p:txBody>
      </p:sp>
      <p:sp>
        <p:nvSpPr>
          <p:cNvPr id="18" name="TextBox 22"/>
          <p:cNvSpPr txBox="1">
            <a:spLocks noChangeArrowheads="1"/>
          </p:cNvSpPr>
          <p:nvPr/>
        </p:nvSpPr>
        <p:spPr bwMode="auto">
          <a:xfrm>
            <a:off x="914400" y="5105360"/>
            <a:ext cx="2845844" cy="400110"/>
          </a:xfrm>
          <a:prstGeom prst="rect">
            <a:avLst/>
          </a:prstGeom>
          <a:noFill/>
          <a:ln w="9525">
            <a:noFill/>
            <a:miter lim="800000"/>
            <a:headEnd/>
            <a:tailEnd/>
          </a:ln>
        </p:spPr>
        <p:txBody>
          <a:bodyPr wrap="none">
            <a:spAutoFit/>
          </a:bodyPr>
          <a:lstStyle/>
          <a:p>
            <a:pPr eaLnBrk="0" hangingPunct="0">
              <a:spcBef>
                <a:spcPct val="50000"/>
              </a:spcBef>
              <a:buClr>
                <a:schemeClr val="tx1"/>
              </a:buClr>
            </a:pPr>
            <a:r>
              <a:rPr lang="en-US" sz="2000" dirty="0">
                <a:latin typeface="Arial" pitchFamily="34" charset="0"/>
                <a:cs typeface="Arial" pitchFamily="34" charset="0"/>
              </a:rPr>
              <a:t>Mineral Wool Insulation</a:t>
            </a:r>
          </a:p>
        </p:txBody>
      </p:sp>
      <p:sp>
        <p:nvSpPr>
          <p:cNvPr id="19" name="Line 7"/>
          <p:cNvSpPr>
            <a:spLocks noChangeShapeType="1"/>
          </p:cNvSpPr>
          <p:nvPr/>
        </p:nvSpPr>
        <p:spPr bwMode="auto">
          <a:xfrm flipV="1">
            <a:off x="3760244" y="4571999"/>
            <a:ext cx="2183356" cy="761999"/>
          </a:xfrm>
          <a:prstGeom prst="line">
            <a:avLst/>
          </a:prstGeom>
          <a:noFill/>
          <a:ln w="28575">
            <a:solidFill>
              <a:srgbClr val="FF0000"/>
            </a:solidFill>
            <a:round/>
            <a:headEnd/>
            <a:tailEnd type="triangle" w="med" len="med"/>
          </a:ln>
        </p:spPr>
        <p:txBody>
          <a:bodyPr wrap="none" anchor="ctr"/>
          <a:lstStyle/>
          <a:p>
            <a:endParaRPr lang="en-US" dirty="0"/>
          </a:p>
        </p:txBody>
      </p:sp>
      <p:sp>
        <p:nvSpPr>
          <p:cNvPr id="20" name="Line 6"/>
          <p:cNvSpPr>
            <a:spLocks noChangeShapeType="1"/>
          </p:cNvSpPr>
          <p:nvPr/>
        </p:nvSpPr>
        <p:spPr bwMode="auto">
          <a:xfrm>
            <a:off x="3594100" y="1981200"/>
            <a:ext cx="2730500" cy="838200"/>
          </a:xfrm>
          <a:prstGeom prst="line">
            <a:avLst/>
          </a:prstGeom>
          <a:noFill/>
          <a:ln w="28575">
            <a:solidFill>
              <a:srgbClr val="FF0000"/>
            </a:solidFill>
            <a:round/>
            <a:headEnd/>
            <a:tailEnd type="triangle" w="med" len="med"/>
          </a:ln>
        </p:spPr>
        <p:txBody>
          <a:bodyPr wrap="none" anchor="ctr"/>
          <a:lstStyle/>
          <a:p>
            <a:endParaRPr lang="en-US" dirty="0"/>
          </a:p>
        </p:txBody>
      </p:sp>
      <p:sp>
        <p:nvSpPr>
          <p:cNvPr id="21" name="Line 7"/>
          <p:cNvSpPr>
            <a:spLocks noChangeShapeType="1"/>
          </p:cNvSpPr>
          <p:nvPr/>
        </p:nvSpPr>
        <p:spPr bwMode="auto">
          <a:xfrm flipV="1">
            <a:off x="7010400" y="3771900"/>
            <a:ext cx="228600" cy="1981200"/>
          </a:xfrm>
          <a:prstGeom prst="line">
            <a:avLst/>
          </a:prstGeom>
          <a:noFill/>
          <a:ln w="28575">
            <a:solidFill>
              <a:srgbClr val="FF0000"/>
            </a:solidFill>
            <a:round/>
            <a:headEnd/>
            <a:tailEnd type="triangle" w="med" len="med"/>
          </a:ln>
        </p:spPr>
        <p:txBody>
          <a:bodyPr wrap="none" anchor="ctr"/>
          <a:lstStyle/>
          <a:p>
            <a:endParaRPr lang="en-US" dirty="0"/>
          </a:p>
        </p:txBody>
      </p:sp>
      <p:sp>
        <p:nvSpPr>
          <p:cNvPr id="22" name="TextBox 21"/>
          <p:cNvSpPr txBox="1"/>
          <p:nvPr/>
        </p:nvSpPr>
        <p:spPr>
          <a:xfrm>
            <a:off x="4838700" y="5905531"/>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25"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447800"/>
            <a:ext cx="8382000" cy="3908762"/>
          </a:xfrm>
          <a:prstGeom prst="rect">
            <a:avLst/>
          </a:prstGeom>
        </p:spPr>
        <p:txBody>
          <a:bodyPr wrap="square">
            <a:spAutoFit/>
          </a:bodyPr>
          <a:lstStyle/>
          <a:p>
            <a:r>
              <a:rPr lang="en-US" sz="3200" b="1" dirty="0" smtClean="0">
                <a:latin typeface="Arial" pitchFamily="34" charset="0"/>
                <a:cs typeface="Arial" pitchFamily="34" charset="0"/>
              </a:rPr>
              <a:t>The Six Basic Components of Any Listed Perimeter Fire Containment Assembly</a:t>
            </a:r>
          </a:p>
          <a:p>
            <a:endParaRPr lang="en-US" sz="3200" b="1" dirty="0" smtClean="0">
              <a:latin typeface="Arial" pitchFamily="34" charset="0"/>
              <a:cs typeface="Arial" pitchFamily="34" charset="0"/>
            </a:endParaRPr>
          </a:p>
          <a:p>
            <a:pPr marL="514350" indent="-514350">
              <a:buFontTx/>
              <a:buAutoNum type="arabicPeriod"/>
            </a:pPr>
            <a:r>
              <a:rPr lang="en-US" sz="2000" dirty="0" smtClean="0">
                <a:latin typeface="Arial" pitchFamily="34" charset="0"/>
                <a:cs typeface="Arial" pitchFamily="34" charset="0"/>
              </a:rPr>
              <a:t>Mineral wool insulation </a:t>
            </a:r>
          </a:p>
          <a:p>
            <a:pPr marL="514350" indent="-514350">
              <a:buFontTx/>
              <a:buAutoNum type="arabicPeriod"/>
            </a:pPr>
            <a:r>
              <a:rPr lang="en-US" sz="2000" dirty="0" smtClean="0">
                <a:latin typeface="Arial" pitchFamily="34" charset="0"/>
                <a:cs typeface="Arial" pitchFamily="34" charset="0"/>
              </a:rPr>
              <a:t>Provide Backing/Reinforcement at the Safing Line </a:t>
            </a:r>
          </a:p>
          <a:p>
            <a:pPr marL="514350" indent="-514350">
              <a:buFontTx/>
              <a:buAutoNum type="arabicPeriod"/>
            </a:pPr>
            <a:r>
              <a:rPr lang="en-US" sz="2000" dirty="0" smtClean="0">
                <a:latin typeface="Arial" pitchFamily="34" charset="0"/>
                <a:cs typeface="Arial" pitchFamily="34" charset="0"/>
              </a:rPr>
              <a:t>Mechanically Attached Curtain Wall Insulation</a:t>
            </a:r>
          </a:p>
          <a:p>
            <a:pPr marL="514350" indent="-514350">
              <a:buFontTx/>
              <a:buAutoNum type="arabicPeriod"/>
            </a:pPr>
            <a:r>
              <a:rPr lang="en-US" sz="2000" dirty="0" smtClean="0">
                <a:latin typeface="Arial" pitchFamily="34" charset="0"/>
                <a:cs typeface="Arial" pitchFamily="34" charset="0"/>
              </a:rPr>
              <a:t>Compression-fit Safing Insulation </a:t>
            </a:r>
          </a:p>
          <a:p>
            <a:pPr marL="514350" indent="-514350">
              <a:buFontTx/>
              <a:buAutoNum type="arabicPeriod"/>
            </a:pPr>
            <a:r>
              <a:rPr lang="en-US" sz="2000" dirty="0" smtClean="0">
                <a:latin typeface="Arial" pitchFamily="34" charset="0"/>
                <a:cs typeface="Arial" pitchFamily="34" charset="0"/>
              </a:rPr>
              <a:t>Protect Aluminum Mullions</a:t>
            </a:r>
          </a:p>
          <a:p>
            <a:pPr marL="514350" indent="-514350">
              <a:buFontTx/>
              <a:buAutoNum type="arabicPeriod"/>
            </a:pPr>
            <a:r>
              <a:rPr lang="en-US" sz="2000" dirty="0" smtClean="0">
                <a:latin typeface="Arial" pitchFamily="34" charset="0"/>
                <a:cs typeface="Arial" pitchFamily="34" charset="0"/>
              </a:rPr>
              <a:t>For “Smoke Containment,” Apply a Smoke Barrier System</a:t>
            </a:r>
          </a:p>
          <a:p>
            <a:endParaRPr lang="en-US" sz="3200" b="1" dirty="0">
              <a:latin typeface="Arial" pitchFamily="34" charset="0"/>
              <a:cs typeface="Arial" pitchFamily="34" charset="0"/>
            </a:endParaRPr>
          </a:p>
        </p:txBody>
      </p:sp>
      <p:sp>
        <p:nvSpPr>
          <p:cNvPr id="4" name="TextBox 3"/>
          <p:cNvSpPr txBox="1"/>
          <p:nvPr/>
        </p:nvSpPr>
        <p:spPr>
          <a:xfrm>
            <a:off x="4800600" y="59563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
        <p:nvSpPr>
          <p:cNvPr id="7" name="Title 1"/>
          <p:cNvSpPr>
            <a:spLocks noGrp="1"/>
          </p:cNvSpPr>
          <p:nvPr>
            <p:ph type="title"/>
          </p:nvPr>
        </p:nvSpPr>
        <p:spPr>
          <a:xfrm>
            <a:off x="0" y="0"/>
            <a:ext cx="8229600" cy="1143000"/>
          </a:xfrm>
        </p:spPr>
        <p:txBody>
          <a:bodyPr>
            <a:normAutofit/>
          </a:bodyPr>
          <a:lstStyle/>
          <a:p>
            <a:pPr algn="l"/>
            <a:r>
              <a:rPr lang="en-US" sz="4000" dirty="0" smtClean="0"/>
              <a:t>Basic Design Principles</a:t>
            </a:r>
            <a:endParaRPr lang="en-US" sz="4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14338" name="Picture 2"/>
          <p:cNvPicPr>
            <a:picLocks noChangeAspect="1" noChangeArrowheads="1"/>
          </p:cNvPicPr>
          <p:nvPr/>
        </p:nvPicPr>
        <p:blipFill>
          <a:blip r:embed="rId3" cstate="print"/>
          <a:srcRect/>
          <a:stretch>
            <a:fillRect/>
          </a:stretch>
        </p:blipFill>
        <p:spPr bwMode="auto">
          <a:xfrm>
            <a:off x="220663" y="1143000"/>
            <a:ext cx="8524169" cy="4203700"/>
          </a:xfrm>
          <a:prstGeom prst="rect">
            <a:avLst/>
          </a:prstGeom>
          <a:noFill/>
          <a:ln w="9525">
            <a:noFill/>
            <a:miter lim="800000"/>
            <a:headEnd/>
            <a:tailEnd/>
          </a:ln>
        </p:spPr>
      </p:pic>
      <p:sp>
        <p:nvSpPr>
          <p:cNvPr id="4" name="TextBox 3"/>
          <p:cNvSpPr txBox="1"/>
          <p:nvPr/>
        </p:nvSpPr>
        <p:spPr>
          <a:xfrm>
            <a:off x="4800600" y="60325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er.jpg"/>
          <p:cNvPicPr>
            <a:picLocks noChangeAspect="1"/>
          </p:cNvPicPr>
          <p:nvPr/>
        </p:nvPicPr>
        <p:blipFill>
          <a:blip r:embed="rId3"/>
          <a:stretch>
            <a:fillRect/>
          </a:stretch>
        </p:blipFill>
        <p:spPr>
          <a:xfrm>
            <a:off x="1866900" y="1463675"/>
            <a:ext cx="5181600" cy="3886200"/>
          </a:xfrm>
          <a:prstGeom prst="rect">
            <a:avLst/>
          </a:prstGeom>
        </p:spPr>
      </p:pic>
      <p:sp>
        <p:nvSpPr>
          <p:cNvPr id="57350" name="Text Box 9"/>
          <p:cNvSpPr txBox="1">
            <a:spLocks noChangeArrowheads="1"/>
          </p:cNvSpPr>
          <p:nvPr/>
        </p:nvSpPr>
        <p:spPr bwMode="auto">
          <a:xfrm>
            <a:off x="4724400" y="4099148"/>
            <a:ext cx="2438400" cy="307752"/>
          </a:xfrm>
          <a:prstGeom prst="rect">
            <a:avLst/>
          </a:prstGeom>
          <a:noFill/>
          <a:ln w="9525">
            <a:noFill/>
            <a:miter lim="800000"/>
            <a:headEnd/>
            <a:tailEnd/>
          </a:ln>
        </p:spPr>
        <p:txBody>
          <a:bodyPr wrap="square" lIns="91415" tIns="45708" rIns="91415" bIns="45708">
            <a:spAutoFit/>
          </a:bodyPr>
          <a:lstStyle/>
          <a:p>
            <a:pPr algn="ctr" eaLnBrk="0" hangingPunct="0">
              <a:spcBef>
                <a:spcPct val="50000"/>
              </a:spcBef>
              <a:buClr>
                <a:schemeClr val="tx1"/>
              </a:buClr>
            </a:pPr>
            <a:r>
              <a:rPr lang="en-US" sz="1400" b="1" dirty="0">
                <a:latin typeface="Arial" pitchFamily="34" charset="0"/>
                <a:cs typeface="Arial" pitchFamily="34" charset="0"/>
              </a:rPr>
              <a:t>Hat </a:t>
            </a:r>
            <a:r>
              <a:rPr lang="en-US" sz="1400" b="1" dirty="0" smtClean="0">
                <a:latin typeface="Arial" pitchFamily="34" charset="0"/>
                <a:cs typeface="Arial" pitchFamily="34" charset="0"/>
              </a:rPr>
              <a:t>Channel</a:t>
            </a:r>
            <a:endParaRPr lang="en-US" sz="1400" b="1" dirty="0">
              <a:latin typeface="Arial" pitchFamily="34" charset="0"/>
              <a:cs typeface="Arial" pitchFamily="34" charset="0"/>
            </a:endParaRPr>
          </a:p>
        </p:txBody>
      </p:sp>
      <p:sp>
        <p:nvSpPr>
          <p:cNvPr id="57351" name="Text Box 10"/>
          <p:cNvSpPr txBox="1">
            <a:spLocks noChangeArrowheads="1"/>
          </p:cNvSpPr>
          <p:nvPr/>
        </p:nvSpPr>
        <p:spPr bwMode="auto">
          <a:xfrm>
            <a:off x="1168400" y="3517900"/>
            <a:ext cx="2895600" cy="307752"/>
          </a:xfrm>
          <a:prstGeom prst="rect">
            <a:avLst/>
          </a:prstGeom>
          <a:noFill/>
          <a:ln w="9525">
            <a:noFill/>
            <a:miter lim="800000"/>
            <a:headEnd/>
            <a:tailEnd/>
          </a:ln>
        </p:spPr>
        <p:txBody>
          <a:bodyPr wrap="square" lIns="91415" tIns="45708" rIns="91415" bIns="45708">
            <a:spAutoFit/>
          </a:bodyPr>
          <a:lstStyle/>
          <a:p>
            <a:pPr algn="ctr" eaLnBrk="0" hangingPunct="0">
              <a:spcBef>
                <a:spcPct val="50000"/>
              </a:spcBef>
              <a:buClr>
                <a:schemeClr val="tx1"/>
              </a:buClr>
            </a:pPr>
            <a:r>
              <a:rPr lang="en-US" sz="1400" b="1" dirty="0">
                <a:latin typeface="Arial" pitchFamily="34" charset="0"/>
                <a:cs typeface="Arial" pitchFamily="34" charset="0"/>
              </a:rPr>
              <a:t>T - </a:t>
            </a:r>
            <a:r>
              <a:rPr lang="en-US" sz="1400" b="1" dirty="0" smtClean="0">
                <a:latin typeface="Arial" pitchFamily="34" charset="0"/>
                <a:cs typeface="Arial" pitchFamily="34" charset="0"/>
              </a:rPr>
              <a:t>Bar</a:t>
            </a:r>
            <a:endParaRPr lang="en-US" sz="1400" b="1" dirty="0">
              <a:latin typeface="Arial" pitchFamily="34" charset="0"/>
              <a:cs typeface="Arial" pitchFamily="34" charset="0"/>
            </a:endParaRPr>
          </a:p>
        </p:txBody>
      </p:sp>
      <p:sp>
        <p:nvSpPr>
          <p:cNvPr id="57352" name="Text Box 11"/>
          <p:cNvSpPr txBox="1">
            <a:spLocks noChangeArrowheads="1"/>
          </p:cNvSpPr>
          <p:nvPr/>
        </p:nvSpPr>
        <p:spPr bwMode="auto">
          <a:xfrm>
            <a:off x="5753100" y="2098452"/>
            <a:ext cx="1409700" cy="307752"/>
          </a:xfrm>
          <a:prstGeom prst="rect">
            <a:avLst/>
          </a:prstGeom>
          <a:noFill/>
          <a:ln w="9525">
            <a:noFill/>
            <a:miter lim="800000"/>
            <a:headEnd/>
            <a:tailEnd/>
          </a:ln>
        </p:spPr>
        <p:txBody>
          <a:bodyPr wrap="square" lIns="91415" tIns="45708" rIns="91415" bIns="45708">
            <a:spAutoFit/>
          </a:bodyPr>
          <a:lstStyle/>
          <a:p>
            <a:pPr eaLnBrk="0" hangingPunct="0">
              <a:spcBef>
                <a:spcPct val="50000"/>
              </a:spcBef>
              <a:buClr>
                <a:schemeClr val="tx1"/>
              </a:buClr>
            </a:pPr>
            <a:r>
              <a:rPr lang="en-US" sz="1400" b="1" dirty="0" smtClean="0">
                <a:latin typeface="Arial" pitchFamily="34" charset="0"/>
                <a:cs typeface="Arial" pitchFamily="34" charset="0"/>
              </a:rPr>
              <a:t>L- Angle</a:t>
            </a:r>
            <a:endParaRPr lang="en-US" sz="1400" b="1" dirty="0">
              <a:latin typeface="Arial" pitchFamily="34" charset="0"/>
              <a:cs typeface="Arial" pitchFamily="34" charset="0"/>
            </a:endParaRPr>
          </a:p>
        </p:txBody>
      </p:sp>
      <p:sp>
        <p:nvSpPr>
          <p:cNvPr id="57353" name="Text Box 12"/>
          <p:cNvSpPr txBox="1">
            <a:spLocks noChangeArrowheads="1"/>
          </p:cNvSpPr>
          <p:nvPr/>
        </p:nvSpPr>
        <p:spPr bwMode="auto">
          <a:xfrm>
            <a:off x="533400" y="822325"/>
            <a:ext cx="6629400" cy="646307"/>
          </a:xfrm>
          <a:prstGeom prst="rect">
            <a:avLst/>
          </a:prstGeom>
          <a:noFill/>
          <a:ln w="9525">
            <a:noFill/>
            <a:miter lim="800000"/>
            <a:headEnd/>
            <a:tailEnd/>
          </a:ln>
        </p:spPr>
        <p:txBody>
          <a:bodyPr wrap="square" lIns="91415" tIns="45708" rIns="91415" bIns="45708">
            <a:spAutoFit/>
          </a:bodyPr>
          <a:lstStyle/>
          <a:p>
            <a:pPr eaLnBrk="0" hangingPunct="0">
              <a:spcBef>
                <a:spcPct val="50000"/>
              </a:spcBef>
              <a:buClr>
                <a:schemeClr val="tx1"/>
              </a:buClr>
            </a:pPr>
            <a:r>
              <a:rPr lang="en-US" sz="3600" b="1" dirty="0" smtClean="0">
                <a:latin typeface="Arial" pitchFamily="34" charset="0"/>
                <a:cs typeface="Arial" pitchFamily="34" charset="0"/>
              </a:rPr>
              <a:t>Backer/Reinforcement </a:t>
            </a:r>
            <a:r>
              <a:rPr lang="en-US" sz="3600" b="1" dirty="0">
                <a:latin typeface="Arial" pitchFamily="34" charset="0"/>
                <a:cs typeface="Arial" pitchFamily="34" charset="0"/>
              </a:rPr>
              <a:t>Bars</a:t>
            </a:r>
          </a:p>
        </p:txBody>
      </p:sp>
      <p:sp>
        <p:nvSpPr>
          <p:cNvPr id="1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sp>
        <p:nvSpPr>
          <p:cNvPr id="8" name="TextBox 7"/>
          <p:cNvSpPr txBox="1"/>
          <p:nvPr/>
        </p:nvSpPr>
        <p:spPr>
          <a:xfrm>
            <a:off x="4800600" y="60325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10244" name="Picture 4"/>
          <p:cNvPicPr>
            <a:picLocks noChangeAspect="1" noChangeArrowheads="1"/>
          </p:cNvPicPr>
          <p:nvPr/>
        </p:nvPicPr>
        <p:blipFill>
          <a:blip r:embed="rId3" cstate="print"/>
          <a:srcRect/>
          <a:stretch>
            <a:fillRect/>
          </a:stretch>
        </p:blipFill>
        <p:spPr bwMode="auto">
          <a:xfrm>
            <a:off x="1981200" y="927100"/>
            <a:ext cx="5638800" cy="4349373"/>
          </a:xfrm>
          <a:prstGeom prst="rect">
            <a:avLst/>
          </a:prstGeom>
          <a:noFill/>
          <a:ln w="9525">
            <a:noFill/>
            <a:miter lim="800000"/>
            <a:headEnd/>
            <a:tailEnd/>
          </a:ln>
        </p:spPr>
      </p:pic>
      <p:sp>
        <p:nvSpPr>
          <p:cNvPr id="4" name="TextBox 3"/>
          <p:cNvSpPr txBox="1"/>
          <p:nvPr/>
        </p:nvSpPr>
        <p:spPr>
          <a:xfrm>
            <a:off x="4800600" y="60452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838200" y="2115911"/>
            <a:ext cx="7239000" cy="3457575"/>
          </a:xfrm>
          <a:prstGeom prst="rect">
            <a:avLst/>
          </a:prstGeom>
          <a:noFill/>
          <a:ln w="9525">
            <a:noFill/>
            <a:miter lim="800000"/>
            <a:headEnd/>
            <a:tailEnd/>
          </a:ln>
          <a:effectLst/>
        </p:spPr>
        <p:txBody>
          <a:bodyPr>
            <a:spAutoFit/>
          </a:bodyPr>
          <a:lstStyle/>
          <a:p>
            <a:pPr marL="285750" indent="-285750">
              <a:spcAft>
                <a:spcPts val="1000"/>
              </a:spcAft>
              <a:buFontTx/>
              <a:buChar char="•"/>
            </a:pPr>
            <a:r>
              <a:rPr lang="en-US" altLang="en-US" sz="2400">
                <a:solidFill>
                  <a:srgbClr val="FF9900"/>
                </a:solidFill>
              </a:rPr>
              <a:t>Summerland,</a:t>
            </a:r>
            <a:r>
              <a:rPr lang="en-US" altLang="en-US" sz="2400"/>
              <a:t> </a:t>
            </a:r>
            <a:r>
              <a:rPr lang="en-US" altLang="en-US"/>
              <a:t>Isle of Man, British Isles.  Fire spread through safing slot.</a:t>
            </a:r>
            <a:r>
              <a:rPr lang="en-US" altLang="en-US">
                <a:solidFill>
                  <a:schemeClr val="bg1"/>
                </a:solidFill>
              </a:rPr>
              <a:t>  </a:t>
            </a:r>
            <a:r>
              <a:rPr lang="en-US" altLang="en-US">
                <a:solidFill>
                  <a:srgbClr val="FF9900"/>
                </a:solidFill>
              </a:rPr>
              <a:t>50 people killed.</a:t>
            </a:r>
            <a:endParaRPr lang="en-US" altLang="en-US">
              <a:solidFill>
                <a:schemeClr val="bg1"/>
              </a:solidFill>
            </a:endParaRPr>
          </a:p>
          <a:p>
            <a:pPr marL="285750" indent="-285750">
              <a:spcAft>
                <a:spcPts val="1000"/>
              </a:spcAft>
              <a:buFontTx/>
              <a:buChar char="•"/>
            </a:pPr>
            <a:r>
              <a:rPr lang="en-US" altLang="en-US" sz="2400">
                <a:solidFill>
                  <a:srgbClr val="FF9900"/>
                </a:solidFill>
              </a:rPr>
              <a:t>Hilton Hotel,</a:t>
            </a:r>
            <a:r>
              <a:rPr lang="en-US" altLang="en-US" sz="2400"/>
              <a:t> </a:t>
            </a:r>
            <a:r>
              <a:rPr lang="en-US" altLang="en-US"/>
              <a:t>Las Vegas, NV.  Fire spread from  8</a:t>
            </a:r>
            <a:r>
              <a:rPr lang="en-US" altLang="en-US" baseline="30000"/>
              <a:t>th</a:t>
            </a:r>
            <a:r>
              <a:rPr lang="en-US" altLang="en-US"/>
              <a:t> to 13</a:t>
            </a:r>
            <a:r>
              <a:rPr lang="en-US" altLang="en-US" baseline="30000"/>
              <a:t>th</a:t>
            </a:r>
            <a:r>
              <a:rPr lang="en-US" altLang="en-US"/>
              <a:t> floor in 25 minutes.</a:t>
            </a:r>
            <a:r>
              <a:rPr lang="en-US" altLang="en-US">
                <a:solidFill>
                  <a:schemeClr val="bg1"/>
                </a:solidFill>
              </a:rPr>
              <a:t> </a:t>
            </a:r>
            <a:r>
              <a:rPr lang="en-US" altLang="en-US">
                <a:solidFill>
                  <a:srgbClr val="FF9900"/>
                </a:solidFill>
              </a:rPr>
              <a:t>8 fatalities.</a:t>
            </a:r>
            <a:endParaRPr lang="en-US" altLang="en-US">
              <a:solidFill>
                <a:schemeClr val="bg1"/>
              </a:solidFill>
            </a:endParaRPr>
          </a:p>
          <a:p>
            <a:pPr marL="285750" indent="-285750">
              <a:spcAft>
                <a:spcPts val="1000"/>
              </a:spcAft>
              <a:buFontTx/>
              <a:buChar char="•"/>
            </a:pPr>
            <a:r>
              <a:rPr lang="en-US" altLang="en-US" sz="2400">
                <a:solidFill>
                  <a:srgbClr val="FF9900"/>
                </a:solidFill>
              </a:rPr>
              <a:t>First Interstate Bank,</a:t>
            </a:r>
            <a:r>
              <a:rPr lang="en-US" altLang="en-US" sz="2400">
                <a:solidFill>
                  <a:schemeClr val="bg1"/>
                </a:solidFill>
              </a:rPr>
              <a:t> </a:t>
            </a:r>
            <a:r>
              <a:rPr lang="en-US" altLang="en-US"/>
              <a:t>Los Angeles, CA.  Flames spread from 13th to 16</a:t>
            </a:r>
            <a:r>
              <a:rPr lang="en-US" altLang="en-US" baseline="30000"/>
              <a:t>th</a:t>
            </a:r>
            <a:r>
              <a:rPr lang="en-US" altLang="en-US"/>
              <a:t> floor via perimeter joint.</a:t>
            </a:r>
            <a:r>
              <a:rPr lang="en-US" altLang="en-US">
                <a:solidFill>
                  <a:schemeClr val="bg1"/>
                </a:solidFill>
              </a:rPr>
              <a:t>  </a:t>
            </a:r>
            <a:r>
              <a:rPr lang="en-US" altLang="en-US">
                <a:solidFill>
                  <a:srgbClr val="FF9900"/>
                </a:solidFill>
              </a:rPr>
              <a:t>One death.</a:t>
            </a:r>
            <a:endParaRPr lang="en-US" altLang="en-US">
              <a:solidFill>
                <a:srgbClr val="FF0000"/>
              </a:solidFill>
            </a:endParaRPr>
          </a:p>
          <a:p>
            <a:pPr marL="285750" indent="-285750">
              <a:spcAft>
                <a:spcPts val="1000"/>
              </a:spcAft>
              <a:buFontTx/>
              <a:buChar char="•"/>
            </a:pPr>
            <a:r>
              <a:rPr lang="en-US" altLang="en-US" sz="2400">
                <a:solidFill>
                  <a:srgbClr val="FF9900"/>
                </a:solidFill>
              </a:rPr>
              <a:t>One Meridian Plaza,</a:t>
            </a:r>
            <a:r>
              <a:rPr lang="en-US" altLang="en-US" sz="2400">
                <a:solidFill>
                  <a:schemeClr val="bg1"/>
                </a:solidFill>
              </a:rPr>
              <a:t> </a:t>
            </a:r>
            <a:r>
              <a:rPr lang="en-US" altLang="en-US"/>
              <a:t>Philadelphia, PA.  Fire spread from 22</a:t>
            </a:r>
            <a:r>
              <a:rPr lang="en-US" altLang="en-US" baseline="30000"/>
              <a:t>nd</a:t>
            </a:r>
            <a:r>
              <a:rPr lang="en-US" altLang="en-US"/>
              <a:t> to 30</a:t>
            </a:r>
            <a:r>
              <a:rPr lang="en-US" altLang="en-US" baseline="30000"/>
              <a:t>th</a:t>
            </a:r>
            <a:r>
              <a:rPr lang="en-US" altLang="en-US"/>
              <a:t> floor through unprotected openings including slab edge.</a:t>
            </a:r>
            <a:endParaRPr lang="en-US" altLang="en-US">
              <a:solidFill>
                <a:schemeClr val="bg1"/>
              </a:solidFill>
            </a:endParaRPr>
          </a:p>
        </p:txBody>
      </p:sp>
      <p:sp>
        <p:nvSpPr>
          <p:cNvPr id="6149" name="Text Box 5"/>
          <p:cNvSpPr txBox="1">
            <a:spLocks noChangeArrowheads="1"/>
          </p:cNvSpPr>
          <p:nvPr/>
        </p:nvSpPr>
        <p:spPr bwMode="auto">
          <a:xfrm>
            <a:off x="838200" y="620486"/>
            <a:ext cx="7924800" cy="1597025"/>
          </a:xfrm>
          <a:prstGeom prst="rect">
            <a:avLst/>
          </a:prstGeom>
          <a:noFill/>
          <a:ln w="9525">
            <a:noFill/>
            <a:miter lim="800000"/>
            <a:headEnd/>
            <a:tailEnd/>
          </a:ln>
          <a:effectLst/>
        </p:spPr>
        <p:txBody>
          <a:bodyPr>
            <a:spAutoFit/>
          </a:bodyPr>
          <a:lstStyle/>
          <a:p>
            <a:r>
              <a:rPr lang="en-US" altLang="en-US" sz="2800" dirty="0">
                <a:latin typeface="Arial Black" pitchFamily="34" charset="0"/>
              </a:rPr>
              <a:t>Unsealed or Improperly sealed perimeter joints cost lives and huge liability losses…</a:t>
            </a:r>
          </a:p>
        </p:txBody>
      </p:sp>
      <p:sp>
        <p:nvSpPr>
          <p:cNvPr id="4" name="TextBox 3"/>
          <p:cNvSpPr txBox="1"/>
          <p:nvPr/>
        </p:nvSpPr>
        <p:spPr>
          <a:xfrm>
            <a:off x="4833258" y="6050029"/>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6148">
                                            <p:txEl>
                                              <p:pRg st="0" end="0"/>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6148">
                                            <p:txEl>
                                              <p:pRg st="1" end="1"/>
                                            </p:txEl>
                                          </p:spTgt>
                                        </p:tgtEl>
                                        <p:attrNameLst>
                                          <p:attrName>style.visibility</p:attrName>
                                        </p:attrNameLst>
                                      </p:cBhvr>
                                      <p:to>
                                        <p:strVal val="visible"/>
                                      </p:to>
                                    </p:set>
                                  </p:childTnLst>
                                </p:cTn>
                              </p:par>
                            </p:childTnLst>
                          </p:cTn>
                        </p:par>
                        <p:par>
                          <p:cTn id="13" fill="hold">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6148">
                                            <p:txEl>
                                              <p:pRg st="2" end="2"/>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autoUpdateAnimBg="0" advAuto="2000"/>
      <p:bldP spid="614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4" name="Picture 3" descr="11-20-2015 8-57-28 AM.png"/>
          <p:cNvPicPr>
            <a:picLocks noChangeAspect="1"/>
          </p:cNvPicPr>
          <p:nvPr/>
        </p:nvPicPr>
        <p:blipFill>
          <a:blip r:embed="rId3"/>
          <a:stretch>
            <a:fillRect/>
          </a:stretch>
        </p:blipFill>
        <p:spPr>
          <a:xfrm>
            <a:off x="1718062" y="1470490"/>
            <a:ext cx="5707875" cy="3917020"/>
          </a:xfrm>
          <a:prstGeom prst="rect">
            <a:avLst/>
          </a:prstGeom>
        </p:spPr>
      </p:pic>
      <p:sp>
        <p:nvSpPr>
          <p:cNvPr id="5" name="TextBox 4"/>
          <p:cNvSpPr txBox="1"/>
          <p:nvPr/>
        </p:nvSpPr>
        <p:spPr>
          <a:xfrm>
            <a:off x="4800600" y="60198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5" name="Picture 2" descr="Insulationhanger"/>
          <p:cNvPicPr>
            <a:picLocks noChangeAspect="1" noChangeArrowheads="1"/>
          </p:cNvPicPr>
          <p:nvPr/>
        </p:nvPicPr>
        <p:blipFill>
          <a:blip r:embed="rId3" cstate="print"/>
          <a:srcRect l="17188" t="29167" r="17188" b="4167"/>
          <a:stretch>
            <a:fillRect/>
          </a:stretch>
        </p:blipFill>
        <p:spPr bwMode="auto">
          <a:xfrm>
            <a:off x="2897221" y="3949393"/>
            <a:ext cx="2464611" cy="1877799"/>
          </a:xfrm>
          <a:prstGeom prst="rect">
            <a:avLst/>
          </a:prstGeom>
          <a:noFill/>
          <a:ln w="9525">
            <a:noFill/>
            <a:miter lim="800000"/>
            <a:headEnd/>
            <a:tailEnd/>
          </a:ln>
        </p:spPr>
      </p:pic>
      <p:pic>
        <p:nvPicPr>
          <p:cNvPr id="6" name="Picture 3" descr="90"/>
          <p:cNvPicPr>
            <a:picLocks noChangeAspect="1" noChangeArrowheads="1"/>
          </p:cNvPicPr>
          <p:nvPr/>
        </p:nvPicPr>
        <p:blipFill>
          <a:blip r:embed="rId4" cstate="print"/>
          <a:srcRect l="20313" t="6250" r="20313" b="6250"/>
          <a:stretch>
            <a:fillRect/>
          </a:stretch>
        </p:blipFill>
        <p:spPr bwMode="auto">
          <a:xfrm>
            <a:off x="2897221" y="1644501"/>
            <a:ext cx="1903379" cy="2103735"/>
          </a:xfrm>
          <a:prstGeom prst="rect">
            <a:avLst/>
          </a:prstGeom>
          <a:noFill/>
          <a:ln w="9525">
            <a:noFill/>
            <a:miter lim="800000"/>
            <a:headEnd/>
            <a:tailEnd/>
          </a:ln>
        </p:spPr>
      </p:pic>
      <p:pic>
        <p:nvPicPr>
          <p:cNvPr id="7" name="Picture 4" descr="Clip"/>
          <p:cNvPicPr>
            <a:picLocks noChangeAspect="1" noChangeArrowheads="1"/>
          </p:cNvPicPr>
          <p:nvPr/>
        </p:nvPicPr>
        <p:blipFill>
          <a:blip r:embed="rId5" cstate="print"/>
          <a:srcRect l="15277" t="14809" r="33334" b="29657"/>
          <a:stretch>
            <a:fillRect/>
          </a:stretch>
        </p:blipFill>
        <p:spPr bwMode="auto">
          <a:xfrm>
            <a:off x="5410200" y="1143000"/>
            <a:ext cx="2738184" cy="2220118"/>
          </a:xfrm>
          <a:prstGeom prst="rect">
            <a:avLst/>
          </a:prstGeom>
          <a:noFill/>
          <a:ln w="9525">
            <a:noFill/>
            <a:miter lim="800000"/>
            <a:headEnd/>
            <a:tailEnd/>
          </a:ln>
        </p:spPr>
      </p:pic>
      <p:sp>
        <p:nvSpPr>
          <p:cNvPr id="9" name="TextBox 8"/>
          <p:cNvSpPr txBox="1"/>
          <p:nvPr/>
        </p:nvSpPr>
        <p:spPr>
          <a:xfrm>
            <a:off x="457200" y="825500"/>
            <a:ext cx="6019800" cy="1077218"/>
          </a:xfrm>
          <a:prstGeom prst="rect">
            <a:avLst/>
          </a:prstGeom>
          <a:noFill/>
        </p:spPr>
        <p:txBody>
          <a:bodyPr wrap="square" rtlCol="0">
            <a:spAutoFit/>
          </a:bodyPr>
          <a:lstStyle/>
          <a:p>
            <a:r>
              <a:rPr lang="en-US" sz="3200" b="1" dirty="0" smtClean="0">
                <a:latin typeface="Arial" pitchFamily="34" charset="0"/>
                <a:cs typeface="Arial" pitchFamily="34" charset="0"/>
              </a:rPr>
              <a:t>Mechanically Attached Hangers</a:t>
            </a:r>
            <a:endParaRPr lang="en-US" sz="3200" b="1" dirty="0">
              <a:latin typeface="Arial" pitchFamily="34" charset="0"/>
              <a:cs typeface="Arial" pitchFamily="34" charset="0"/>
            </a:endParaRPr>
          </a:p>
        </p:txBody>
      </p:sp>
      <p:pic>
        <p:nvPicPr>
          <p:cNvPr id="8" name="Picture 7" descr="Horiz Hanger.BMP"/>
          <p:cNvPicPr>
            <a:picLocks noChangeAspect="1"/>
          </p:cNvPicPr>
          <p:nvPr/>
        </p:nvPicPr>
        <p:blipFill>
          <a:blip r:embed="rId6" cstate="print"/>
          <a:srcRect r="2617"/>
          <a:stretch>
            <a:fillRect/>
          </a:stretch>
        </p:blipFill>
        <p:spPr bwMode="auto">
          <a:xfrm>
            <a:off x="457200" y="2696369"/>
            <a:ext cx="1701800" cy="2180431"/>
          </a:xfrm>
          <a:prstGeom prst="rect">
            <a:avLst/>
          </a:prstGeom>
          <a:noFill/>
          <a:ln w="9525">
            <a:noFill/>
            <a:miter lim="800000"/>
            <a:headEnd/>
            <a:tailEnd/>
          </a:ln>
        </p:spPr>
      </p:pic>
      <p:pic>
        <p:nvPicPr>
          <p:cNvPr id="10" name="Picture 8" descr="Vertical Hanger.BMP"/>
          <p:cNvPicPr>
            <a:picLocks noChangeAspect="1"/>
          </p:cNvPicPr>
          <p:nvPr/>
        </p:nvPicPr>
        <p:blipFill>
          <a:blip r:embed="rId7" cstate="print"/>
          <a:srcRect/>
          <a:stretch>
            <a:fillRect/>
          </a:stretch>
        </p:blipFill>
        <p:spPr bwMode="auto">
          <a:xfrm>
            <a:off x="5640422" y="3633854"/>
            <a:ext cx="2586766" cy="2193338"/>
          </a:xfrm>
          <a:prstGeom prst="rect">
            <a:avLst/>
          </a:prstGeom>
          <a:noFill/>
          <a:ln w="9525">
            <a:noFill/>
            <a:miter lim="800000"/>
            <a:headEnd/>
            <a:tailEnd/>
          </a:ln>
        </p:spPr>
      </p:pic>
      <p:sp>
        <p:nvSpPr>
          <p:cNvPr id="11" name="TextBox 10"/>
          <p:cNvSpPr txBox="1"/>
          <p:nvPr/>
        </p:nvSpPr>
        <p:spPr>
          <a:xfrm>
            <a:off x="4800600" y="5827192"/>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4" name="Picture 3" descr="11-20-2015 9-04-06 AM.png"/>
          <p:cNvPicPr>
            <a:picLocks noChangeAspect="1"/>
          </p:cNvPicPr>
          <p:nvPr/>
        </p:nvPicPr>
        <p:blipFill>
          <a:blip r:embed="rId3"/>
          <a:stretch>
            <a:fillRect/>
          </a:stretch>
        </p:blipFill>
        <p:spPr>
          <a:xfrm>
            <a:off x="2590628" y="1485731"/>
            <a:ext cx="3962744" cy="3886537"/>
          </a:xfrm>
          <a:prstGeom prst="rect">
            <a:avLst/>
          </a:prstGeom>
        </p:spPr>
      </p:pic>
      <p:sp>
        <p:nvSpPr>
          <p:cNvPr id="5" name="TextBox 4"/>
          <p:cNvSpPr txBox="1"/>
          <p:nvPr/>
        </p:nvSpPr>
        <p:spPr>
          <a:xfrm>
            <a:off x="4800600" y="59944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4" name="Picture 3" descr="11-20-2015 9-06-54 AM.png"/>
          <p:cNvPicPr>
            <a:picLocks noChangeAspect="1"/>
          </p:cNvPicPr>
          <p:nvPr/>
        </p:nvPicPr>
        <p:blipFill>
          <a:blip r:embed="rId3"/>
          <a:stretch>
            <a:fillRect/>
          </a:stretch>
        </p:blipFill>
        <p:spPr>
          <a:xfrm>
            <a:off x="1584701" y="1516214"/>
            <a:ext cx="5974598" cy="3825572"/>
          </a:xfrm>
          <a:prstGeom prst="rect">
            <a:avLst/>
          </a:prstGeom>
        </p:spPr>
      </p:pic>
      <p:sp>
        <p:nvSpPr>
          <p:cNvPr id="5" name="TextBox 4"/>
          <p:cNvSpPr txBox="1"/>
          <p:nvPr/>
        </p:nvSpPr>
        <p:spPr>
          <a:xfrm>
            <a:off x="4800600" y="60325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5" name="Picture 4" descr="11-20-2015 9-10-42 AM.png"/>
          <p:cNvPicPr>
            <a:picLocks noChangeAspect="1"/>
          </p:cNvPicPr>
          <p:nvPr/>
        </p:nvPicPr>
        <p:blipFill>
          <a:blip r:embed="rId3"/>
          <a:stretch>
            <a:fillRect/>
          </a:stretch>
        </p:blipFill>
        <p:spPr>
          <a:xfrm>
            <a:off x="1104599" y="1763885"/>
            <a:ext cx="6934801" cy="3330229"/>
          </a:xfrm>
          <a:prstGeom prst="rect">
            <a:avLst/>
          </a:prstGeom>
        </p:spPr>
      </p:pic>
      <p:sp>
        <p:nvSpPr>
          <p:cNvPr id="4" name="TextBox 3"/>
          <p:cNvSpPr txBox="1"/>
          <p:nvPr/>
        </p:nvSpPr>
        <p:spPr>
          <a:xfrm>
            <a:off x="4800600" y="60071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a:bodyPr>
          <a:lstStyle/>
          <a:p>
            <a:pPr algn="l"/>
            <a:r>
              <a:rPr lang="en-US" sz="4000" dirty="0" smtClean="0"/>
              <a:t>Installation</a:t>
            </a:r>
            <a:endParaRPr lang="en-US" sz="4000" dirty="0"/>
          </a:p>
        </p:txBody>
      </p:sp>
      <p:pic>
        <p:nvPicPr>
          <p:cNvPr id="4" name="Picture 3" descr="11-20-2015 9-13-43 AM.png"/>
          <p:cNvPicPr>
            <a:picLocks noChangeAspect="1"/>
          </p:cNvPicPr>
          <p:nvPr/>
        </p:nvPicPr>
        <p:blipFill>
          <a:blip r:embed="rId3"/>
          <a:stretch>
            <a:fillRect/>
          </a:stretch>
        </p:blipFill>
        <p:spPr>
          <a:xfrm>
            <a:off x="1538977" y="1459059"/>
            <a:ext cx="6066046" cy="3939882"/>
          </a:xfrm>
          <a:prstGeom prst="rect">
            <a:avLst/>
          </a:prstGeom>
        </p:spPr>
      </p:pic>
      <p:sp>
        <p:nvSpPr>
          <p:cNvPr id="5" name="TextBox 4"/>
          <p:cNvSpPr txBox="1"/>
          <p:nvPr/>
        </p:nvSpPr>
        <p:spPr>
          <a:xfrm>
            <a:off x="4800600" y="6090039"/>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Autofit/>
          </a:bodyPr>
          <a:lstStyle/>
          <a:p>
            <a:pPr algn="l"/>
            <a:r>
              <a:rPr lang="en-US" sz="4000" dirty="0" smtClean="0"/>
              <a:t>Perimeter Fire Containment</a:t>
            </a:r>
            <a:endParaRPr lang="en-US" sz="4000" dirty="0"/>
          </a:p>
        </p:txBody>
      </p:sp>
      <p:grpSp>
        <p:nvGrpSpPr>
          <p:cNvPr id="3" name="Group 20"/>
          <p:cNvGrpSpPr>
            <a:grpSpLocks/>
          </p:cNvGrpSpPr>
          <p:nvPr/>
        </p:nvGrpSpPr>
        <p:grpSpPr bwMode="auto">
          <a:xfrm>
            <a:off x="228600" y="455295"/>
            <a:ext cx="8686800" cy="5410200"/>
            <a:chOff x="144" y="0"/>
            <a:chExt cx="5472" cy="3408"/>
          </a:xfrm>
        </p:grpSpPr>
        <p:grpSp>
          <p:nvGrpSpPr>
            <p:cNvPr id="4" name="Group 13"/>
            <p:cNvGrpSpPr>
              <a:grpSpLocks/>
            </p:cNvGrpSpPr>
            <p:nvPr/>
          </p:nvGrpSpPr>
          <p:grpSpPr bwMode="auto">
            <a:xfrm>
              <a:off x="1776" y="240"/>
              <a:ext cx="2064" cy="3168"/>
              <a:chOff x="1824" y="480"/>
              <a:chExt cx="2415" cy="3840"/>
            </a:xfrm>
          </p:grpSpPr>
          <p:pic>
            <p:nvPicPr>
              <p:cNvPr id="8" name="Picture 3" descr="SLIDE 47 NO FLAMES"/>
              <p:cNvPicPr>
                <a:picLocks noChangeAspect="1" noChangeArrowheads="1"/>
              </p:cNvPicPr>
              <p:nvPr/>
            </p:nvPicPr>
            <p:blipFill>
              <a:blip r:embed="rId4" cstate="print"/>
              <a:srcRect/>
              <a:stretch>
                <a:fillRect/>
              </a:stretch>
            </p:blipFill>
            <p:spPr bwMode="auto">
              <a:xfrm>
                <a:off x="1824" y="480"/>
                <a:ext cx="2415" cy="3840"/>
              </a:xfrm>
              <a:prstGeom prst="rect">
                <a:avLst/>
              </a:prstGeom>
              <a:noFill/>
              <a:ln w="9525">
                <a:noFill/>
                <a:miter lim="800000"/>
                <a:headEnd/>
                <a:tailEnd/>
              </a:ln>
            </p:spPr>
          </p:pic>
          <p:graphicFrame>
            <p:nvGraphicFramePr>
              <p:cNvPr id="9" name="Object 5"/>
              <p:cNvGraphicFramePr>
                <a:graphicFrameLocks noChangeAspect="1"/>
              </p:cNvGraphicFramePr>
              <p:nvPr/>
            </p:nvGraphicFramePr>
            <p:xfrm>
              <a:off x="1824" y="480"/>
              <a:ext cx="2415" cy="3840"/>
            </p:xfrm>
            <a:graphic>
              <a:graphicData uri="http://schemas.openxmlformats.org/presentationml/2006/ole">
                <mc:AlternateContent xmlns:mc="http://schemas.openxmlformats.org/markup-compatibility/2006">
                  <mc:Choice xmlns:v="urn:schemas-microsoft-com:vml" Requires="v">
                    <p:oleObj spid="_x0000_s3080" name="Photo Editor Photo" r:id="rId5" imgW="3600000" imgH="5723810" progId="">
                      <p:embed/>
                    </p:oleObj>
                  </mc:Choice>
                  <mc:Fallback>
                    <p:oleObj name="Photo Editor Photo" r:id="rId5" imgW="3600000" imgH="572381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480"/>
                            <a:ext cx="2415" cy="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Freeform 6"/>
              <p:cNvSpPr>
                <a:spLocks/>
              </p:cNvSpPr>
              <p:nvPr/>
            </p:nvSpPr>
            <p:spPr bwMode="auto">
              <a:xfrm>
                <a:off x="2586" y="1941"/>
                <a:ext cx="306" cy="3"/>
              </a:xfrm>
              <a:custGeom>
                <a:avLst/>
                <a:gdLst>
                  <a:gd name="T0" fmla="*/ 0 w 306"/>
                  <a:gd name="T1" fmla="*/ 3 h 3"/>
                  <a:gd name="T2" fmla="*/ 306 w 306"/>
                  <a:gd name="T3" fmla="*/ 0 h 3"/>
                  <a:gd name="T4" fmla="*/ 0 60000 65536"/>
                  <a:gd name="T5" fmla="*/ 0 60000 65536"/>
                  <a:gd name="T6" fmla="*/ 0 w 306"/>
                  <a:gd name="T7" fmla="*/ 0 h 3"/>
                  <a:gd name="T8" fmla="*/ 306 w 306"/>
                  <a:gd name="T9" fmla="*/ 3 h 3"/>
                </a:gdLst>
                <a:ahLst/>
                <a:cxnLst>
                  <a:cxn ang="T4">
                    <a:pos x="T0" y="T1"/>
                  </a:cxn>
                  <a:cxn ang="T5">
                    <a:pos x="T2" y="T3"/>
                  </a:cxn>
                </a:cxnLst>
                <a:rect l="T6" t="T7" r="T8" b="T9"/>
                <a:pathLst>
                  <a:path w="306" h="3">
                    <a:moveTo>
                      <a:pt x="0" y="3"/>
                    </a:moveTo>
                    <a:lnTo>
                      <a:pt x="306" y="0"/>
                    </a:lnTo>
                  </a:path>
                </a:pathLst>
              </a:custGeom>
              <a:noFill/>
              <a:ln w="38100">
                <a:solidFill>
                  <a:schemeClr val="tx1"/>
                </a:solidFill>
                <a:round/>
                <a:headEnd/>
                <a:tailEnd/>
              </a:ln>
            </p:spPr>
            <p:txBody>
              <a:bodyPr wrap="none" anchor="ctr">
                <a:spAutoFit/>
              </a:bodyPr>
              <a:lstStyle/>
              <a:p>
                <a:endParaRPr lang="en-US" dirty="0"/>
              </a:p>
            </p:txBody>
          </p:sp>
          <p:sp>
            <p:nvSpPr>
              <p:cNvPr id="11" name="Rectangle 7"/>
              <p:cNvSpPr>
                <a:spLocks noChangeArrowheads="1"/>
              </p:cNvSpPr>
              <p:nvPr/>
            </p:nvSpPr>
            <p:spPr bwMode="auto">
              <a:xfrm>
                <a:off x="2544" y="2016"/>
                <a:ext cx="288" cy="192"/>
              </a:xfrm>
              <a:prstGeom prst="rect">
                <a:avLst/>
              </a:prstGeom>
              <a:noFill/>
              <a:ln w="9525">
                <a:noFill/>
                <a:miter lim="800000"/>
                <a:headEnd/>
                <a:tailEnd/>
              </a:ln>
            </p:spPr>
            <p:txBody>
              <a:bodyPr wrap="none" anchor="ctr">
                <a:spAutoFit/>
              </a:bodyPr>
              <a:lstStyle/>
              <a:p>
                <a:endParaRPr lang="en-US" dirty="0"/>
              </a:p>
            </p:txBody>
          </p:sp>
          <p:sp>
            <p:nvSpPr>
              <p:cNvPr id="12" name="Rectangle 8" descr="Outlined diamond"/>
              <p:cNvSpPr>
                <a:spLocks noChangeArrowheads="1"/>
              </p:cNvSpPr>
              <p:nvPr/>
            </p:nvSpPr>
            <p:spPr bwMode="auto">
              <a:xfrm>
                <a:off x="2544" y="1920"/>
                <a:ext cx="288" cy="288"/>
              </a:xfrm>
              <a:prstGeom prst="rect">
                <a:avLst/>
              </a:prstGeom>
              <a:pattFill prst="openDmnd">
                <a:fgClr>
                  <a:srgbClr val="CC9900"/>
                </a:fgClr>
                <a:bgClr>
                  <a:srgbClr val="FFFFFF"/>
                </a:bgClr>
              </a:pattFill>
              <a:ln w="9525">
                <a:pattFill prst="openDmnd">
                  <a:fgClr>
                    <a:srgbClr val="FFCC00"/>
                  </a:fgClr>
                  <a:bgClr>
                    <a:srgbClr val="FFFFFF"/>
                  </a:bgClr>
                </a:pattFill>
                <a:miter lim="800000"/>
                <a:headEnd/>
                <a:tailEnd/>
              </a:ln>
            </p:spPr>
            <p:txBody>
              <a:bodyPr anchor="ctr">
                <a:spAutoFit/>
              </a:bodyPr>
              <a:lstStyle/>
              <a:p>
                <a:endParaRPr lang="en-US" dirty="0"/>
              </a:p>
            </p:txBody>
          </p:sp>
          <p:sp>
            <p:nvSpPr>
              <p:cNvPr id="13" name="Freeform 9"/>
              <p:cNvSpPr>
                <a:spLocks/>
              </p:cNvSpPr>
              <p:nvPr/>
            </p:nvSpPr>
            <p:spPr bwMode="auto">
              <a:xfrm>
                <a:off x="2688" y="2112"/>
                <a:ext cx="162" cy="1"/>
              </a:xfrm>
              <a:custGeom>
                <a:avLst/>
                <a:gdLst>
                  <a:gd name="T0" fmla="*/ 162 w 162"/>
                  <a:gd name="T1" fmla="*/ 0 h 1"/>
                  <a:gd name="T2" fmla="*/ 0 w 162"/>
                  <a:gd name="T3" fmla="*/ 1 h 1"/>
                  <a:gd name="T4" fmla="*/ 0 60000 65536"/>
                  <a:gd name="T5" fmla="*/ 0 60000 65536"/>
                  <a:gd name="T6" fmla="*/ 0 w 162"/>
                  <a:gd name="T7" fmla="*/ 0 h 1"/>
                  <a:gd name="T8" fmla="*/ 162 w 162"/>
                  <a:gd name="T9" fmla="*/ 1 h 1"/>
                </a:gdLst>
                <a:ahLst/>
                <a:cxnLst>
                  <a:cxn ang="T4">
                    <a:pos x="T0" y="T1"/>
                  </a:cxn>
                  <a:cxn ang="T5">
                    <a:pos x="T2" y="T3"/>
                  </a:cxn>
                </a:cxnLst>
                <a:rect l="T6" t="T7" r="T8" b="T9"/>
                <a:pathLst>
                  <a:path w="162" h="1">
                    <a:moveTo>
                      <a:pt x="162" y="0"/>
                    </a:moveTo>
                    <a:lnTo>
                      <a:pt x="0" y="1"/>
                    </a:lnTo>
                  </a:path>
                </a:pathLst>
              </a:custGeom>
              <a:noFill/>
              <a:ln w="31750">
                <a:solidFill>
                  <a:schemeClr val="tx1"/>
                </a:solidFill>
                <a:round/>
                <a:headEnd/>
                <a:tailEnd/>
              </a:ln>
            </p:spPr>
            <p:txBody>
              <a:bodyPr wrap="none" anchor="ctr">
                <a:spAutoFit/>
              </a:bodyPr>
              <a:lstStyle/>
              <a:p>
                <a:endParaRPr lang="en-US" dirty="0"/>
              </a:p>
            </p:txBody>
          </p:sp>
          <p:sp>
            <p:nvSpPr>
              <p:cNvPr id="14" name="Freeform 10"/>
              <p:cNvSpPr>
                <a:spLocks/>
              </p:cNvSpPr>
              <p:nvPr/>
            </p:nvSpPr>
            <p:spPr bwMode="auto">
              <a:xfrm>
                <a:off x="2580" y="1938"/>
                <a:ext cx="384" cy="1"/>
              </a:xfrm>
              <a:custGeom>
                <a:avLst/>
                <a:gdLst>
                  <a:gd name="T0" fmla="*/ 0 w 384"/>
                  <a:gd name="T1" fmla="*/ 0 h 1"/>
                  <a:gd name="T2" fmla="*/ 384 w 384"/>
                  <a:gd name="T3" fmla="*/ 0 h 1"/>
                  <a:gd name="T4" fmla="*/ 0 60000 65536"/>
                  <a:gd name="T5" fmla="*/ 0 60000 65536"/>
                  <a:gd name="T6" fmla="*/ 0 w 384"/>
                  <a:gd name="T7" fmla="*/ 0 h 1"/>
                  <a:gd name="T8" fmla="*/ 384 w 384"/>
                  <a:gd name="T9" fmla="*/ 1 h 1"/>
                </a:gdLst>
                <a:ahLst/>
                <a:cxnLst>
                  <a:cxn ang="T4">
                    <a:pos x="T0" y="T1"/>
                  </a:cxn>
                  <a:cxn ang="T5">
                    <a:pos x="T2" y="T3"/>
                  </a:cxn>
                </a:cxnLst>
                <a:rect l="T6" t="T7" r="T8" b="T9"/>
                <a:pathLst>
                  <a:path w="384" h="1">
                    <a:moveTo>
                      <a:pt x="0" y="0"/>
                    </a:moveTo>
                    <a:lnTo>
                      <a:pt x="384" y="0"/>
                    </a:lnTo>
                  </a:path>
                </a:pathLst>
              </a:custGeom>
              <a:noFill/>
              <a:ln w="38100">
                <a:solidFill>
                  <a:srgbClr val="FF0000"/>
                </a:solidFill>
                <a:round/>
                <a:headEnd/>
                <a:tailEnd/>
              </a:ln>
            </p:spPr>
            <p:txBody>
              <a:bodyPr wrap="none" anchor="ctr">
                <a:spAutoFit/>
              </a:bodyPr>
              <a:lstStyle/>
              <a:p>
                <a:endParaRPr lang="en-US" dirty="0"/>
              </a:p>
            </p:txBody>
          </p:sp>
          <p:sp>
            <p:nvSpPr>
              <p:cNvPr id="15" name="Freeform 11"/>
              <p:cNvSpPr>
                <a:spLocks/>
              </p:cNvSpPr>
              <p:nvPr/>
            </p:nvSpPr>
            <p:spPr bwMode="auto">
              <a:xfrm>
                <a:off x="2592" y="1776"/>
                <a:ext cx="1" cy="168"/>
              </a:xfrm>
              <a:custGeom>
                <a:avLst/>
                <a:gdLst>
                  <a:gd name="T0" fmla="*/ 0 w 1"/>
                  <a:gd name="T1" fmla="*/ 0 h 168"/>
                  <a:gd name="T2" fmla="*/ 0 w 1"/>
                  <a:gd name="T3" fmla="*/ 168 h 168"/>
                  <a:gd name="T4" fmla="*/ 0 60000 65536"/>
                  <a:gd name="T5" fmla="*/ 0 60000 65536"/>
                  <a:gd name="T6" fmla="*/ 0 w 1"/>
                  <a:gd name="T7" fmla="*/ 0 h 168"/>
                  <a:gd name="T8" fmla="*/ 1 w 1"/>
                  <a:gd name="T9" fmla="*/ 168 h 168"/>
                </a:gdLst>
                <a:ahLst/>
                <a:cxnLst>
                  <a:cxn ang="T4">
                    <a:pos x="T0" y="T1"/>
                  </a:cxn>
                  <a:cxn ang="T5">
                    <a:pos x="T2" y="T3"/>
                  </a:cxn>
                </a:cxnLst>
                <a:rect l="T6" t="T7" r="T8" b="T9"/>
                <a:pathLst>
                  <a:path w="1" h="168">
                    <a:moveTo>
                      <a:pt x="0" y="0"/>
                    </a:moveTo>
                    <a:lnTo>
                      <a:pt x="0" y="168"/>
                    </a:lnTo>
                  </a:path>
                </a:pathLst>
              </a:custGeom>
              <a:noFill/>
              <a:ln w="25400">
                <a:solidFill>
                  <a:srgbClr val="FF0000"/>
                </a:solidFill>
                <a:round/>
                <a:headEnd/>
                <a:tailEnd/>
              </a:ln>
            </p:spPr>
            <p:txBody>
              <a:bodyPr wrap="none" anchor="ctr">
                <a:spAutoFit/>
              </a:bodyPr>
              <a:lstStyle/>
              <a:p>
                <a:endParaRPr lang="en-US" dirty="0"/>
              </a:p>
            </p:txBody>
          </p:sp>
        </p:grpSp>
        <p:sp>
          <p:nvSpPr>
            <p:cNvPr id="7" name="Text Box 14"/>
            <p:cNvSpPr txBox="1">
              <a:spLocks noChangeArrowheads="1"/>
            </p:cNvSpPr>
            <p:nvPr/>
          </p:nvSpPr>
          <p:spPr bwMode="auto">
            <a:xfrm>
              <a:off x="144" y="0"/>
              <a:ext cx="5472" cy="233"/>
            </a:xfrm>
            <a:prstGeom prst="rect">
              <a:avLst/>
            </a:prstGeom>
            <a:noFill/>
            <a:ln w="9525">
              <a:noFill/>
              <a:miter lim="800000"/>
              <a:headEnd/>
              <a:tailEnd/>
            </a:ln>
            <a:effectLst/>
          </p:spPr>
          <p:txBody>
            <a:bodyPr lIns="91390" tIns="45696" rIns="91390" bIns="45696">
              <a:spAutoFit/>
            </a:bodyPr>
            <a:lstStyle/>
            <a:p>
              <a:pPr algn="ctr">
                <a:buClrTx/>
                <a:buFontTx/>
                <a:buNone/>
                <a:defRPr/>
              </a:pPr>
              <a:endParaRPr lang="en-US" dirty="0"/>
            </a:p>
          </p:txBody>
        </p:sp>
      </p:grpSp>
      <p:sp>
        <p:nvSpPr>
          <p:cNvPr id="16" name="TextBox 15"/>
          <p:cNvSpPr txBox="1"/>
          <p:nvPr/>
        </p:nvSpPr>
        <p:spPr>
          <a:xfrm>
            <a:off x="4800600" y="60198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914400" y="2057400"/>
            <a:ext cx="7766050" cy="823913"/>
          </a:xfrm>
          <a:prstGeom prst="rect">
            <a:avLst/>
          </a:prstGeom>
          <a:noFill/>
          <a:ln w="9525">
            <a:noFill/>
            <a:miter lim="800000"/>
            <a:headEnd/>
            <a:tailEnd/>
          </a:ln>
          <a:effectLst/>
        </p:spPr>
        <p:txBody>
          <a:bodyPr wrap="none">
            <a:spAutoFit/>
          </a:bodyPr>
          <a:lstStyle/>
          <a:p>
            <a:r>
              <a:rPr lang="en-US" altLang="en-US" sz="4800">
                <a:latin typeface="Arial Black" pitchFamily="34" charset="0"/>
              </a:rPr>
              <a:t>The Leap Frog Effect…</a:t>
            </a:r>
            <a:endParaRPr lang="en-US" altLang="en-US" sz="4800">
              <a:latin typeface="Impact" pitchFamily="34" charset="0"/>
            </a:endParaRPr>
          </a:p>
        </p:txBody>
      </p:sp>
      <p:sp>
        <p:nvSpPr>
          <p:cNvPr id="3" name="TextBox 2"/>
          <p:cNvSpPr txBox="1"/>
          <p:nvPr/>
        </p:nvSpPr>
        <p:spPr>
          <a:xfrm>
            <a:off x="4833258" y="59944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BS01677_"/>
          <p:cNvPicPr>
            <a:picLocks noChangeAspect="1" noChangeArrowheads="1"/>
          </p:cNvPicPr>
          <p:nvPr/>
        </p:nvPicPr>
        <p:blipFill>
          <a:blip r:embed="rId3" cstate="print"/>
          <a:srcRect/>
          <a:stretch>
            <a:fillRect/>
          </a:stretch>
        </p:blipFill>
        <p:spPr bwMode="auto">
          <a:xfrm>
            <a:off x="2057400" y="406400"/>
            <a:ext cx="1457325" cy="2133600"/>
          </a:xfrm>
          <a:prstGeom prst="rect">
            <a:avLst/>
          </a:prstGeom>
          <a:noFill/>
        </p:spPr>
      </p:pic>
      <p:pic>
        <p:nvPicPr>
          <p:cNvPr id="263171" name="Picture 3" descr="BS01677_"/>
          <p:cNvPicPr>
            <a:picLocks noChangeAspect="1" noChangeArrowheads="1"/>
          </p:cNvPicPr>
          <p:nvPr/>
        </p:nvPicPr>
        <p:blipFill>
          <a:blip r:embed="rId3" cstate="print"/>
          <a:srcRect/>
          <a:stretch>
            <a:fillRect/>
          </a:stretch>
        </p:blipFill>
        <p:spPr bwMode="auto">
          <a:xfrm>
            <a:off x="2057400" y="3073400"/>
            <a:ext cx="1457325" cy="2133600"/>
          </a:xfrm>
          <a:prstGeom prst="rect">
            <a:avLst/>
          </a:prstGeom>
          <a:noFill/>
        </p:spPr>
      </p:pic>
      <p:pic>
        <p:nvPicPr>
          <p:cNvPr id="263172" name="Picture 4" descr="Flaming GIF"/>
          <p:cNvPicPr>
            <a:picLocks noChangeAspect="1" noChangeArrowheads="1" noCrop="1"/>
          </p:cNvPicPr>
          <p:nvPr/>
        </p:nvPicPr>
        <p:blipFill>
          <a:blip r:embed="rId4" cstate="print"/>
          <a:srcRect/>
          <a:stretch>
            <a:fillRect/>
          </a:stretch>
        </p:blipFill>
        <p:spPr bwMode="auto">
          <a:xfrm>
            <a:off x="2286000" y="2387600"/>
            <a:ext cx="971550" cy="2743200"/>
          </a:xfrm>
          <a:prstGeom prst="rect">
            <a:avLst/>
          </a:prstGeom>
          <a:noFill/>
        </p:spPr>
      </p:pic>
      <p:pic>
        <p:nvPicPr>
          <p:cNvPr id="263173" name="Picture 5" descr="Flaming GIF"/>
          <p:cNvPicPr>
            <a:picLocks noChangeAspect="1" noChangeArrowheads="1" noCrop="1"/>
          </p:cNvPicPr>
          <p:nvPr/>
        </p:nvPicPr>
        <p:blipFill>
          <a:blip r:embed="rId4" cstate="print"/>
          <a:srcRect/>
          <a:stretch>
            <a:fillRect/>
          </a:stretch>
        </p:blipFill>
        <p:spPr bwMode="auto">
          <a:xfrm>
            <a:off x="2286000" y="-203200"/>
            <a:ext cx="971550" cy="2743200"/>
          </a:xfrm>
          <a:prstGeom prst="rect">
            <a:avLst/>
          </a:prstGeom>
          <a:noFill/>
        </p:spPr>
      </p:pic>
      <p:sp>
        <p:nvSpPr>
          <p:cNvPr id="263174" name="Text Box 6"/>
          <p:cNvSpPr txBox="1">
            <a:spLocks noChangeArrowheads="1"/>
          </p:cNvSpPr>
          <p:nvPr/>
        </p:nvSpPr>
        <p:spPr bwMode="auto">
          <a:xfrm>
            <a:off x="3810000" y="2387600"/>
            <a:ext cx="4876800" cy="2806700"/>
          </a:xfrm>
          <a:prstGeom prst="rect">
            <a:avLst/>
          </a:prstGeom>
          <a:noFill/>
          <a:ln w="9525">
            <a:noFill/>
            <a:miter lim="800000"/>
            <a:headEnd/>
            <a:tailEnd/>
          </a:ln>
          <a:effectLst/>
        </p:spPr>
        <p:txBody>
          <a:bodyPr>
            <a:spAutoFit/>
          </a:bodyPr>
          <a:lstStyle/>
          <a:p>
            <a:pPr>
              <a:spcAft>
                <a:spcPts val="1200"/>
              </a:spcAft>
            </a:pPr>
            <a:r>
              <a:rPr lang="en-US" altLang="en-US" sz="2800" b="1"/>
              <a:t>Fire may break out of a window and leap back to the floor above!</a:t>
            </a:r>
          </a:p>
          <a:p>
            <a:pPr>
              <a:spcAft>
                <a:spcPts val="1200"/>
              </a:spcAft>
            </a:pPr>
            <a:r>
              <a:rPr lang="en-US" altLang="en-US" sz="2800" b="1"/>
              <a:t>That being the case…    </a:t>
            </a:r>
            <a:r>
              <a:rPr lang="en-US" altLang="en-US" sz="2800" b="1" i="1"/>
              <a:t>Why bother to protect the perimeter???</a:t>
            </a:r>
          </a:p>
        </p:txBody>
      </p:sp>
      <p:sp>
        <p:nvSpPr>
          <p:cNvPr id="263175" name="Text Box 7"/>
          <p:cNvSpPr txBox="1">
            <a:spLocks noChangeArrowheads="1"/>
          </p:cNvSpPr>
          <p:nvPr/>
        </p:nvSpPr>
        <p:spPr bwMode="auto">
          <a:xfrm>
            <a:off x="3833813" y="1054100"/>
            <a:ext cx="5226050" cy="579438"/>
          </a:xfrm>
          <a:prstGeom prst="rect">
            <a:avLst/>
          </a:prstGeom>
          <a:noFill/>
          <a:ln w="9525">
            <a:noFill/>
            <a:miter lim="800000"/>
            <a:headEnd/>
            <a:tailEnd/>
          </a:ln>
          <a:effectLst/>
        </p:spPr>
        <p:txBody>
          <a:bodyPr wrap="none">
            <a:spAutoFit/>
          </a:bodyPr>
          <a:lstStyle/>
          <a:p>
            <a:r>
              <a:rPr lang="en-US" altLang="en-US" sz="3200">
                <a:latin typeface="Arial Black" pitchFamily="34" charset="0"/>
              </a:rPr>
              <a:t>The Leap Frog effect…</a:t>
            </a:r>
            <a:endParaRPr lang="en-US" altLang="en-US" sz="3200">
              <a:latin typeface="Impact" pitchFamily="34" charset="0"/>
            </a:endParaRPr>
          </a:p>
        </p:txBody>
      </p:sp>
      <p:sp>
        <p:nvSpPr>
          <p:cNvPr id="8" name="TextBox 7"/>
          <p:cNvSpPr txBox="1"/>
          <p:nvPr/>
        </p:nvSpPr>
        <p:spPr>
          <a:xfrm>
            <a:off x="4749121" y="60198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63172"/>
                                        </p:tgtEl>
                                        <p:attrNameLst>
                                          <p:attrName>style.visibility</p:attrName>
                                        </p:attrNameLst>
                                      </p:cBhvr>
                                      <p:to>
                                        <p:strVal val="visible"/>
                                      </p:to>
                                    </p:set>
                                    <p:animEffect transition="in" filter="dissolve">
                                      <p:cBhvr>
                                        <p:cTn id="7" dur="500"/>
                                        <p:tgtEl>
                                          <p:spTgt spid="2631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6317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3174">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9" presetClass="entr" presetSubtype="0" fill="hold" nodeType="afterEffect">
                                  <p:stCondLst>
                                    <p:cond delay="2000"/>
                                  </p:stCondLst>
                                  <p:childTnLst>
                                    <p:set>
                                      <p:cBhvr>
                                        <p:cTn id="18" dur="1" fill="hold">
                                          <p:stCondLst>
                                            <p:cond delay="0"/>
                                          </p:stCondLst>
                                        </p:cTn>
                                        <p:tgtEl>
                                          <p:spTgt spid="263173"/>
                                        </p:tgtEl>
                                        <p:attrNameLst>
                                          <p:attrName>style.visibility</p:attrName>
                                        </p:attrNameLst>
                                      </p:cBhvr>
                                      <p:to>
                                        <p:strVal val="visible"/>
                                      </p:to>
                                    </p:set>
                                    <p:animEffect transition="in" filter="dissolve">
                                      <p:cBhvr>
                                        <p:cTn id="19" dur="500"/>
                                        <p:tgtEl>
                                          <p:spTgt spid="26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BS01677_"/>
          <p:cNvPicPr>
            <a:picLocks noChangeAspect="1" noChangeArrowheads="1"/>
          </p:cNvPicPr>
          <p:nvPr/>
        </p:nvPicPr>
        <p:blipFill>
          <a:blip r:embed="rId3" cstate="print"/>
          <a:srcRect/>
          <a:stretch>
            <a:fillRect/>
          </a:stretch>
        </p:blipFill>
        <p:spPr bwMode="auto">
          <a:xfrm>
            <a:off x="2057400" y="673100"/>
            <a:ext cx="1457325" cy="2133600"/>
          </a:xfrm>
          <a:prstGeom prst="rect">
            <a:avLst/>
          </a:prstGeom>
          <a:noFill/>
        </p:spPr>
      </p:pic>
      <p:pic>
        <p:nvPicPr>
          <p:cNvPr id="265219" name="Picture 3" descr="BS01677_"/>
          <p:cNvPicPr>
            <a:picLocks noChangeAspect="1" noChangeArrowheads="1"/>
          </p:cNvPicPr>
          <p:nvPr/>
        </p:nvPicPr>
        <p:blipFill>
          <a:blip r:embed="rId3" cstate="print"/>
          <a:srcRect/>
          <a:stretch>
            <a:fillRect/>
          </a:stretch>
        </p:blipFill>
        <p:spPr bwMode="auto">
          <a:xfrm>
            <a:off x="2057400" y="3340100"/>
            <a:ext cx="1457325" cy="2133600"/>
          </a:xfrm>
          <a:prstGeom prst="rect">
            <a:avLst/>
          </a:prstGeom>
          <a:noFill/>
        </p:spPr>
      </p:pic>
      <p:pic>
        <p:nvPicPr>
          <p:cNvPr id="265220" name="Picture 4" descr="Flaming GIF"/>
          <p:cNvPicPr>
            <a:picLocks noChangeAspect="1" noChangeArrowheads="1" noCrop="1"/>
          </p:cNvPicPr>
          <p:nvPr/>
        </p:nvPicPr>
        <p:blipFill>
          <a:blip r:embed="rId4" cstate="print"/>
          <a:srcRect/>
          <a:stretch>
            <a:fillRect/>
          </a:stretch>
        </p:blipFill>
        <p:spPr bwMode="auto">
          <a:xfrm>
            <a:off x="2286000" y="2654300"/>
            <a:ext cx="971550" cy="2743200"/>
          </a:xfrm>
          <a:prstGeom prst="rect">
            <a:avLst/>
          </a:prstGeom>
          <a:noFill/>
        </p:spPr>
      </p:pic>
      <p:pic>
        <p:nvPicPr>
          <p:cNvPr id="265221" name="Picture 5" descr="Flaming GIF"/>
          <p:cNvPicPr>
            <a:picLocks noChangeAspect="1" noChangeArrowheads="1" noCrop="1"/>
          </p:cNvPicPr>
          <p:nvPr/>
        </p:nvPicPr>
        <p:blipFill>
          <a:blip r:embed="rId4" cstate="print"/>
          <a:srcRect/>
          <a:stretch>
            <a:fillRect/>
          </a:stretch>
        </p:blipFill>
        <p:spPr bwMode="auto">
          <a:xfrm>
            <a:off x="2286000" y="63500"/>
            <a:ext cx="971550" cy="2743200"/>
          </a:xfrm>
          <a:prstGeom prst="rect">
            <a:avLst/>
          </a:prstGeom>
          <a:noFill/>
        </p:spPr>
      </p:pic>
      <p:sp>
        <p:nvSpPr>
          <p:cNvPr id="265222" name="Text Box 6"/>
          <p:cNvSpPr txBox="1">
            <a:spLocks noChangeArrowheads="1"/>
          </p:cNvSpPr>
          <p:nvPr/>
        </p:nvSpPr>
        <p:spPr bwMode="auto">
          <a:xfrm>
            <a:off x="3810000" y="2654300"/>
            <a:ext cx="4876800" cy="2379663"/>
          </a:xfrm>
          <a:prstGeom prst="rect">
            <a:avLst/>
          </a:prstGeom>
          <a:noFill/>
          <a:ln w="9525">
            <a:noFill/>
            <a:miter lim="800000"/>
            <a:headEnd/>
            <a:tailEnd/>
          </a:ln>
          <a:effectLst/>
        </p:spPr>
        <p:txBody>
          <a:bodyPr>
            <a:spAutoFit/>
          </a:bodyPr>
          <a:lstStyle/>
          <a:p>
            <a:pPr>
              <a:spcAft>
                <a:spcPts val="1200"/>
              </a:spcAft>
            </a:pPr>
            <a:r>
              <a:rPr lang="en-US" altLang="en-US" sz="2800" b="1"/>
              <a:t>Sprinklers are an exception to window separation requirements…</a:t>
            </a:r>
          </a:p>
          <a:p>
            <a:pPr>
              <a:spcAft>
                <a:spcPts val="1200"/>
              </a:spcAft>
            </a:pPr>
            <a:r>
              <a:rPr lang="en-US" altLang="en-US" sz="2800" b="1" i="1"/>
              <a:t>But not to requirements for protection of safing slot!</a:t>
            </a:r>
          </a:p>
        </p:txBody>
      </p:sp>
      <p:sp>
        <p:nvSpPr>
          <p:cNvPr id="265223" name="Text Box 7"/>
          <p:cNvSpPr txBox="1">
            <a:spLocks noChangeArrowheads="1"/>
          </p:cNvSpPr>
          <p:nvPr/>
        </p:nvSpPr>
        <p:spPr bwMode="auto">
          <a:xfrm>
            <a:off x="3833813" y="1320800"/>
            <a:ext cx="5226050" cy="579438"/>
          </a:xfrm>
          <a:prstGeom prst="rect">
            <a:avLst/>
          </a:prstGeom>
          <a:noFill/>
          <a:ln w="9525">
            <a:noFill/>
            <a:miter lim="800000"/>
            <a:headEnd/>
            <a:tailEnd/>
          </a:ln>
          <a:effectLst/>
        </p:spPr>
        <p:txBody>
          <a:bodyPr wrap="none">
            <a:spAutoFit/>
          </a:bodyPr>
          <a:lstStyle/>
          <a:p>
            <a:r>
              <a:rPr lang="en-US" altLang="en-US" sz="3200">
                <a:latin typeface="Arial Black" pitchFamily="34" charset="0"/>
              </a:rPr>
              <a:t>The Leap Frog effect…</a:t>
            </a:r>
            <a:endParaRPr lang="en-US" altLang="en-US" sz="3200">
              <a:latin typeface="Impact" pitchFamily="34" charset="0"/>
            </a:endParaRPr>
          </a:p>
        </p:txBody>
      </p:sp>
      <p:sp>
        <p:nvSpPr>
          <p:cNvPr id="8" name="TextBox 7"/>
          <p:cNvSpPr txBox="1"/>
          <p:nvPr/>
        </p:nvSpPr>
        <p:spPr>
          <a:xfrm>
            <a:off x="4833258" y="60325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dissolve">
                                      <p:cBhvr>
                                        <p:cTn id="7" dur="500"/>
                                        <p:tgtEl>
                                          <p:spTgt spid="265220"/>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265221"/>
                                        </p:tgtEl>
                                        <p:attrNameLst>
                                          <p:attrName>style.visibility</p:attrName>
                                        </p:attrNameLst>
                                      </p:cBhvr>
                                      <p:to>
                                        <p:strVal val="visible"/>
                                      </p:to>
                                    </p:set>
                                    <p:animEffect transition="in" filter="dissolve">
                                      <p:cBhvr>
                                        <p:cTn id="11" dur="500"/>
                                        <p:tgtEl>
                                          <p:spTgt spid="2652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522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65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0" y="-152400"/>
            <a:ext cx="8229600" cy="1143000"/>
          </a:xfrm>
        </p:spPr>
        <p:txBody>
          <a:bodyPr/>
          <a:lstStyle/>
          <a:p>
            <a:pPr algn="l"/>
            <a:r>
              <a:rPr lang="en-US" dirty="0" smtClean="0">
                <a:solidFill>
                  <a:schemeClr val="bg1">
                    <a:lumMod val="50000"/>
                  </a:schemeClr>
                </a:solidFill>
              </a:rPr>
              <a:t>Fire Containment</a:t>
            </a:r>
            <a:endParaRPr lang="en-US" dirty="0">
              <a:solidFill>
                <a:schemeClr val="bg1">
                  <a:lumMod val="50000"/>
                </a:schemeClr>
              </a:solidFill>
            </a:endParaRPr>
          </a:p>
        </p:txBody>
      </p:sp>
      <p:pic>
        <p:nvPicPr>
          <p:cNvPr id="7" name="Picture 3"/>
          <p:cNvPicPr>
            <a:picLocks noChangeAspect="1" noChangeArrowheads="1"/>
          </p:cNvPicPr>
          <p:nvPr/>
        </p:nvPicPr>
        <p:blipFill>
          <a:blip r:embed="rId3" cstate="print"/>
          <a:srcRect/>
          <a:stretch>
            <a:fillRect/>
          </a:stretch>
        </p:blipFill>
        <p:spPr bwMode="auto">
          <a:xfrm>
            <a:off x="457200" y="1755966"/>
            <a:ext cx="4953000" cy="371475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5730875" y="2935120"/>
            <a:ext cx="3048000" cy="2286000"/>
          </a:xfrm>
          <a:prstGeom prst="rect">
            <a:avLst/>
          </a:prstGeom>
          <a:noFill/>
          <a:ln w="9525">
            <a:noFill/>
            <a:miter lim="800000"/>
            <a:headEnd/>
            <a:tailEnd/>
          </a:ln>
        </p:spPr>
      </p:pic>
      <p:sp>
        <p:nvSpPr>
          <p:cNvPr id="9" name="Text Box 5"/>
          <p:cNvSpPr txBox="1">
            <a:spLocks noChangeArrowheads="1"/>
          </p:cNvSpPr>
          <p:nvPr/>
        </p:nvSpPr>
        <p:spPr bwMode="auto">
          <a:xfrm>
            <a:off x="0" y="801907"/>
            <a:ext cx="9144000" cy="954059"/>
          </a:xfrm>
          <a:prstGeom prst="rect">
            <a:avLst/>
          </a:prstGeom>
          <a:noFill/>
          <a:ln w="9525">
            <a:noFill/>
            <a:miter lim="800000"/>
            <a:headEnd/>
            <a:tailEnd/>
          </a:ln>
        </p:spPr>
        <p:txBody>
          <a:bodyPr wrap="square" lIns="91390" tIns="45696" rIns="91390" bIns="45696">
            <a:spAutoFit/>
          </a:bodyPr>
          <a:lstStyle/>
          <a:p>
            <a:pPr algn="ctr" eaLnBrk="0" hangingPunct="0"/>
            <a:r>
              <a:rPr lang="en-US" sz="2800" b="1" dirty="0">
                <a:latin typeface="Arial" pitchFamily="34" charset="0"/>
                <a:cs typeface="Arial" pitchFamily="34" charset="0"/>
              </a:rPr>
              <a:t>12/6/04 High-Rise fire </a:t>
            </a:r>
            <a:endParaRPr lang="en-US" sz="2800" b="1" dirty="0" smtClean="0">
              <a:latin typeface="Arial" pitchFamily="34" charset="0"/>
              <a:cs typeface="Arial" pitchFamily="34" charset="0"/>
            </a:endParaRPr>
          </a:p>
          <a:p>
            <a:pPr algn="ctr" eaLnBrk="0" hangingPunct="0"/>
            <a:r>
              <a:rPr lang="en-US" sz="2800" b="1" dirty="0" smtClean="0">
                <a:latin typeface="Arial" pitchFamily="34" charset="0"/>
                <a:cs typeface="Arial" pitchFamily="34" charset="0"/>
              </a:rPr>
              <a:t>at </a:t>
            </a:r>
            <a:r>
              <a:rPr lang="en-US" sz="2800" b="1" dirty="0">
                <a:latin typeface="Arial" pitchFamily="34" charset="0"/>
                <a:cs typeface="Arial" pitchFamily="34" charset="0"/>
              </a:rPr>
              <a:t>135 S. Lasalle Building- Chicago</a:t>
            </a:r>
          </a:p>
        </p:txBody>
      </p:sp>
      <p:sp>
        <p:nvSpPr>
          <p:cNvPr id="10" name="Text Box 6"/>
          <p:cNvSpPr txBox="1">
            <a:spLocks noChangeArrowheads="1"/>
          </p:cNvSpPr>
          <p:nvPr/>
        </p:nvSpPr>
        <p:spPr bwMode="auto">
          <a:xfrm>
            <a:off x="5562600" y="1919506"/>
            <a:ext cx="3216275" cy="1015614"/>
          </a:xfrm>
          <a:prstGeom prst="rect">
            <a:avLst/>
          </a:prstGeom>
          <a:noFill/>
          <a:ln w="9525">
            <a:noFill/>
            <a:miter lim="800000"/>
            <a:headEnd/>
            <a:tailEnd/>
          </a:ln>
        </p:spPr>
        <p:txBody>
          <a:bodyPr wrap="square" lIns="91390" tIns="45696" rIns="91390" bIns="45696">
            <a:spAutoFit/>
          </a:bodyPr>
          <a:lstStyle/>
          <a:p>
            <a:pPr eaLnBrk="0" hangingPunct="0"/>
            <a:r>
              <a:rPr lang="en-US" sz="2000" dirty="0">
                <a:latin typeface="Arial" pitchFamily="34" charset="0"/>
                <a:cs typeface="Arial" pitchFamily="34" charset="0"/>
              </a:rPr>
              <a:t>The fire burned for 6 hours. Fire was contained to the 29th and 30th floors. </a:t>
            </a:r>
          </a:p>
        </p:txBody>
      </p:sp>
      <p:sp>
        <p:nvSpPr>
          <p:cNvPr id="11" name="TextBox 10"/>
          <p:cNvSpPr txBox="1"/>
          <p:nvPr/>
        </p:nvSpPr>
        <p:spPr>
          <a:xfrm>
            <a:off x="4800600" y="60579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BS01677_"/>
          <p:cNvPicPr>
            <a:picLocks noChangeAspect="1" noChangeArrowheads="1"/>
          </p:cNvPicPr>
          <p:nvPr/>
        </p:nvPicPr>
        <p:blipFill>
          <a:blip r:embed="rId3" cstate="print"/>
          <a:srcRect/>
          <a:stretch>
            <a:fillRect/>
          </a:stretch>
        </p:blipFill>
        <p:spPr bwMode="auto">
          <a:xfrm>
            <a:off x="2057400" y="660400"/>
            <a:ext cx="1457325" cy="2133600"/>
          </a:xfrm>
          <a:prstGeom prst="rect">
            <a:avLst/>
          </a:prstGeom>
          <a:noFill/>
        </p:spPr>
      </p:pic>
      <p:pic>
        <p:nvPicPr>
          <p:cNvPr id="267267" name="Picture 3" descr="BS01677_"/>
          <p:cNvPicPr>
            <a:picLocks noChangeAspect="1" noChangeArrowheads="1"/>
          </p:cNvPicPr>
          <p:nvPr/>
        </p:nvPicPr>
        <p:blipFill>
          <a:blip r:embed="rId3" cstate="print"/>
          <a:srcRect/>
          <a:stretch>
            <a:fillRect/>
          </a:stretch>
        </p:blipFill>
        <p:spPr bwMode="auto">
          <a:xfrm>
            <a:off x="2057400" y="3327400"/>
            <a:ext cx="1457325" cy="2133600"/>
          </a:xfrm>
          <a:prstGeom prst="rect">
            <a:avLst/>
          </a:prstGeom>
          <a:noFill/>
        </p:spPr>
      </p:pic>
      <p:pic>
        <p:nvPicPr>
          <p:cNvPr id="267268" name="Picture 4" descr="Flaming GIF"/>
          <p:cNvPicPr>
            <a:picLocks noChangeAspect="1" noChangeArrowheads="1" noCrop="1"/>
          </p:cNvPicPr>
          <p:nvPr/>
        </p:nvPicPr>
        <p:blipFill>
          <a:blip r:embed="rId4" cstate="print"/>
          <a:srcRect/>
          <a:stretch>
            <a:fillRect/>
          </a:stretch>
        </p:blipFill>
        <p:spPr bwMode="auto">
          <a:xfrm>
            <a:off x="2286000" y="2641600"/>
            <a:ext cx="971550" cy="2743200"/>
          </a:xfrm>
          <a:prstGeom prst="rect">
            <a:avLst/>
          </a:prstGeom>
          <a:noFill/>
        </p:spPr>
      </p:pic>
      <p:pic>
        <p:nvPicPr>
          <p:cNvPr id="267269" name="Picture 5" descr="Flaming GIF"/>
          <p:cNvPicPr>
            <a:picLocks noChangeAspect="1" noChangeArrowheads="1" noCrop="1"/>
          </p:cNvPicPr>
          <p:nvPr/>
        </p:nvPicPr>
        <p:blipFill>
          <a:blip r:embed="rId4" cstate="print"/>
          <a:srcRect/>
          <a:stretch>
            <a:fillRect/>
          </a:stretch>
        </p:blipFill>
        <p:spPr bwMode="auto">
          <a:xfrm>
            <a:off x="2286000" y="50800"/>
            <a:ext cx="971550" cy="2743200"/>
          </a:xfrm>
          <a:prstGeom prst="rect">
            <a:avLst/>
          </a:prstGeom>
          <a:noFill/>
        </p:spPr>
      </p:pic>
      <p:sp>
        <p:nvSpPr>
          <p:cNvPr id="267270" name="Text Box 6"/>
          <p:cNvSpPr txBox="1">
            <a:spLocks noChangeArrowheads="1"/>
          </p:cNvSpPr>
          <p:nvPr/>
        </p:nvSpPr>
        <p:spPr bwMode="auto">
          <a:xfrm>
            <a:off x="3810000" y="2641600"/>
            <a:ext cx="4953000" cy="2379663"/>
          </a:xfrm>
          <a:prstGeom prst="rect">
            <a:avLst/>
          </a:prstGeom>
          <a:noFill/>
          <a:ln w="9525">
            <a:noFill/>
            <a:miter lim="800000"/>
            <a:headEnd/>
            <a:tailEnd/>
          </a:ln>
          <a:effectLst/>
        </p:spPr>
        <p:txBody>
          <a:bodyPr>
            <a:spAutoFit/>
          </a:bodyPr>
          <a:lstStyle/>
          <a:p>
            <a:pPr>
              <a:spcAft>
                <a:spcPts val="1200"/>
              </a:spcAft>
            </a:pPr>
            <a:r>
              <a:rPr lang="en-US" altLang="en-US" sz="2800" b="1"/>
              <a:t>Sprinkler advocates are lobbying to reduce these requirements…</a:t>
            </a:r>
          </a:p>
          <a:p>
            <a:pPr>
              <a:spcAft>
                <a:spcPts val="1200"/>
              </a:spcAft>
            </a:pPr>
            <a:r>
              <a:rPr lang="en-US" altLang="en-US" sz="2800" b="1" i="1"/>
              <a:t>After all… The fire may jump </a:t>
            </a:r>
            <a:r>
              <a:rPr lang="en-US" altLang="en-US" sz="2800" b="1" i="1" u="sng"/>
              <a:t>around</a:t>
            </a:r>
            <a:r>
              <a:rPr lang="en-US" altLang="en-US" sz="2800" b="1" i="1"/>
              <a:t> the protection!</a:t>
            </a:r>
          </a:p>
        </p:txBody>
      </p:sp>
      <p:sp>
        <p:nvSpPr>
          <p:cNvPr id="267271" name="Text Box 7"/>
          <p:cNvSpPr txBox="1">
            <a:spLocks noChangeArrowheads="1"/>
          </p:cNvSpPr>
          <p:nvPr/>
        </p:nvSpPr>
        <p:spPr bwMode="auto">
          <a:xfrm>
            <a:off x="3833813" y="1308100"/>
            <a:ext cx="5226050" cy="579438"/>
          </a:xfrm>
          <a:prstGeom prst="rect">
            <a:avLst/>
          </a:prstGeom>
          <a:noFill/>
          <a:ln w="9525">
            <a:noFill/>
            <a:miter lim="800000"/>
            <a:headEnd/>
            <a:tailEnd/>
          </a:ln>
          <a:effectLst/>
        </p:spPr>
        <p:txBody>
          <a:bodyPr wrap="none">
            <a:spAutoFit/>
          </a:bodyPr>
          <a:lstStyle/>
          <a:p>
            <a:r>
              <a:rPr lang="en-US" altLang="en-US" sz="3200">
                <a:latin typeface="Arial Black" pitchFamily="34" charset="0"/>
              </a:rPr>
              <a:t>The Leap Frog effect…</a:t>
            </a:r>
            <a:endParaRPr lang="en-US" altLang="en-US" sz="3200">
              <a:latin typeface="Impact" pitchFamily="34" charset="0"/>
            </a:endParaRPr>
          </a:p>
        </p:txBody>
      </p:sp>
      <p:sp>
        <p:nvSpPr>
          <p:cNvPr id="8" name="TextBox 7"/>
          <p:cNvSpPr txBox="1"/>
          <p:nvPr/>
        </p:nvSpPr>
        <p:spPr>
          <a:xfrm>
            <a:off x="4833258" y="5999851"/>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dissolve">
                                      <p:cBhvr>
                                        <p:cTn id="7" dur="500"/>
                                        <p:tgtEl>
                                          <p:spTgt spid="267268"/>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267269"/>
                                        </p:tgtEl>
                                        <p:attrNameLst>
                                          <p:attrName>style.visibility</p:attrName>
                                        </p:attrNameLst>
                                      </p:cBhvr>
                                      <p:to>
                                        <p:strVal val="visible"/>
                                      </p:to>
                                    </p:set>
                                    <p:animEffect transition="in" filter="dissolve">
                                      <p:cBhvr>
                                        <p:cTn id="11" dur="500"/>
                                        <p:tgtEl>
                                          <p:spTgt spid="26726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727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672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BS01677_"/>
          <p:cNvPicPr>
            <a:picLocks noChangeAspect="1" noChangeArrowheads="1"/>
          </p:cNvPicPr>
          <p:nvPr/>
        </p:nvPicPr>
        <p:blipFill>
          <a:blip r:embed="rId3" cstate="print"/>
          <a:srcRect/>
          <a:stretch>
            <a:fillRect/>
          </a:stretch>
        </p:blipFill>
        <p:spPr bwMode="auto">
          <a:xfrm>
            <a:off x="2057400" y="584200"/>
            <a:ext cx="1457325" cy="2133600"/>
          </a:xfrm>
          <a:prstGeom prst="rect">
            <a:avLst/>
          </a:prstGeom>
          <a:noFill/>
        </p:spPr>
      </p:pic>
      <p:pic>
        <p:nvPicPr>
          <p:cNvPr id="269315" name="Picture 3" descr="BS01677_"/>
          <p:cNvPicPr>
            <a:picLocks noChangeAspect="1" noChangeArrowheads="1"/>
          </p:cNvPicPr>
          <p:nvPr/>
        </p:nvPicPr>
        <p:blipFill>
          <a:blip r:embed="rId3" cstate="print"/>
          <a:srcRect/>
          <a:stretch>
            <a:fillRect/>
          </a:stretch>
        </p:blipFill>
        <p:spPr bwMode="auto">
          <a:xfrm>
            <a:off x="2057400" y="3251200"/>
            <a:ext cx="1457325" cy="2133600"/>
          </a:xfrm>
          <a:prstGeom prst="rect">
            <a:avLst/>
          </a:prstGeom>
          <a:noFill/>
        </p:spPr>
      </p:pic>
      <p:pic>
        <p:nvPicPr>
          <p:cNvPr id="269316" name="Picture 4" descr="Flaming GIF"/>
          <p:cNvPicPr>
            <a:picLocks noChangeAspect="1" noChangeArrowheads="1" noCrop="1"/>
          </p:cNvPicPr>
          <p:nvPr/>
        </p:nvPicPr>
        <p:blipFill>
          <a:blip r:embed="rId4" cstate="print"/>
          <a:srcRect/>
          <a:stretch>
            <a:fillRect/>
          </a:stretch>
        </p:blipFill>
        <p:spPr bwMode="auto">
          <a:xfrm>
            <a:off x="2286000" y="2565400"/>
            <a:ext cx="971550" cy="2743200"/>
          </a:xfrm>
          <a:prstGeom prst="rect">
            <a:avLst/>
          </a:prstGeom>
          <a:noFill/>
        </p:spPr>
      </p:pic>
      <p:pic>
        <p:nvPicPr>
          <p:cNvPr id="269317" name="Picture 5" descr="Flaming GIF"/>
          <p:cNvPicPr>
            <a:picLocks noChangeAspect="1" noChangeArrowheads="1" noCrop="1"/>
          </p:cNvPicPr>
          <p:nvPr/>
        </p:nvPicPr>
        <p:blipFill>
          <a:blip r:embed="rId4" cstate="print"/>
          <a:srcRect/>
          <a:stretch>
            <a:fillRect/>
          </a:stretch>
        </p:blipFill>
        <p:spPr bwMode="auto">
          <a:xfrm>
            <a:off x="2286000" y="-25400"/>
            <a:ext cx="971550" cy="2743200"/>
          </a:xfrm>
          <a:prstGeom prst="rect">
            <a:avLst/>
          </a:prstGeom>
          <a:noFill/>
        </p:spPr>
      </p:pic>
      <p:sp>
        <p:nvSpPr>
          <p:cNvPr id="269318" name="Text Box 6"/>
          <p:cNvSpPr txBox="1">
            <a:spLocks noChangeArrowheads="1"/>
          </p:cNvSpPr>
          <p:nvPr/>
        </p:nvSpPr>
        <p:spPr bwMode="auto">
          <a:xfrm>
            <a:off x="3833813" y="1231900"/>
            <a:ext cx="5226050" cy="579438"/>
          </a:xfrm>
          <a:prstGeom prst="rect">
            <a:avLst/>
          </a:prstGeom>
          <a:noFill/>
          <a:ln w="9525">
            <a:noFill/>
            <a:miter lim="800000"/>
            <a:headEnd/>
            <a:tailEnd/>
          </a:ln>
          <a:effectLst/>
        </p:spPr>
        <p:txBody>
          <a:bodyPr wrap="none">
            <a:spAutoFit/>
          </a:bodyPr>
          <a:lstStyle/>
          <a:p>
            <a:r>
              <a:rPr lang="en-US" altLang="en-US" sz="3200">
                <a:latin typeface="Arial Black" pitchFamily="34" charset="0"/>
              </a:rPr>
              <a:t>The Leap Frog affect…</a:t>
            </a:r>
            <a:endParaRPr lang="en-US" altLang="en-US" sz="3200">
              <a:latin typeface="Impact" pitchFamily="34" charset="0"/>
            </a:endParaRPr>
          </a:p>
        </p:txBody>
      </p:sp>
      <p:sp>
        <p:nvSpPr>
          <p:cNvPr id="269319" name="Text Box 7"/>
          <p:cNvSpPr txBox="1">
            <a:spLocks noChangeArrowheads="1"/>
          </p:cNvSpPr>
          <p:nvPr/>
        </p:nvSpPr>
        <p:spPr bwMode="auto">
          <a:xfrm>
            <a:off x="3810000" y="2565400"/>
            <a:ext cx="4953000" cy="2806700"/>
          </a:xfrm>
          <a:prstGeom prst="rect">
            <a:avLst/>
          </a:prstGeom>
          <a:noFill/>
          <a:ln w="9525">
            <a:noFill/>
            <a:miter lim="800000"/>
            <a:headEnd/>
            <a:tailEnd/>
          </a:ln>
          <a:effectLst/>
        </p:spPr>
        <p:txBody>
          <a:bodyPr>
            <a:spAutoFit/>
          </a:bodyPr>
          <a:lstStyle/>
          <a:p>
            <a:pPr>
              <a:spcAft>
                <a:spcPts val="1200"/>
              </a:spcAft>
            </a:pPr>
            <a:r>
              <a:rPr lang="en-US" altLang="en-US" sz="2800" b="1"/>
              <a:t>The fact is, depending on window spacing and other factors, the fire </a:t>
            </a:r>
            <a:r>
              <a:rPr lang="en-US" altLang="en-US" sz="2800" b="1" i="1"/>
              <a:t>may</a:t>
            </a:r>
            <a:r>
              <a:rPr lang="en-US" altLang="en-US" sz="2800" b="1"/>
              <a:t> jump!</a:t>
            </a:r>
          </a:p>
          <a:p>
            <a:pPr>
              <a:spcAft>
                <a:spcPts val="1200"/>
              </a:spcAft>
            </a:pPr>
            <a:r>
              <a:rPr lang="en-US" altLang="en-US" sz="2800" b="1" i="1"/>
              <a:t>So what exactly does a Perimeter Fire Barrier System do?</a:t>
            </a:r>
          </a:p>
        </p:txBody>
      </p:sp>
      <p:sp>
        <p:nvSpPr>
          <p:cNvPr id="8" name="TextBox 7"/>
          <p:cNvSpPr txBox="1"/>
          <p:nvPr/>
        </p:nvSpPr>
        <p:spPr>
          <a:xfrm>
            <a:off x="4833258" y="5923651"/>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9316"/>
                                        </p:tgtEl>
                                        <p:attrNameLst>
                                          <p:attrName>style.visibility</p:attrName>
                                        </p:attrNameLst>
                                      </p:cBhvr>
                                      <p:to>
                                        <p:strVal val="visible"/>
                                      </p:to>
                                    </p:set>
                                    <p:animEffect transition="in" filter="dissolve">
                                      <p:cBhvr>
                                        <p:cTn id="7" dur="500"/>
                                        <p:tgtEl>
                                          <p:spTgt spid="269316"/>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269317"/>
                                        </p:tgtEl>
                                        <p:attrNameLst>
                                          <p:attrName>style.visibility</p:attrName>
                                        </p:attrNameLst>
                                      </p:cBhvr>
                                      <p:to>
                                        <p:strVal val="visible"/>
                                      </p:to>
                                    </p:set>
                                    <p:animEffect transition="in" filter="dissolve">
                                      <p:cBhvr>
                                        <p:cTn id="11" dur="500"/>
                                        <p:tgtEl>
                                          <p:spTgt spid="2693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9319">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693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8" name="Text Box 8"/>
          <p:cNvSpPr txBox="1">
            <a:spLocks noChangeArrowheads="1"/>
          </p:cNvSpPr>
          <p:nvPr/>
        </p:nvSpPr>
        <p:spPr bwMode="auto">
          <a:xfrm>
            <a:off x="2754313" y="2772569"/>
            <a:ext cx="6629400" cy="2379662"/>
          </a:xfrm>
          <a:prstGeom prst="rect">
            <a:avLst/>
          </a:prstGeom>
          <a:noFill/>
          <a:ln w="9525">
            <a:noFill/>
            <a:miter lim="800000"/>
            <a:headEnd/>
            <a:tailEnd/>
          </a:ln>
          <a:effectLst/>
        </p:spPr>
        <p:txBody>
          <a:bodyPr>
            <a:spAutoFit/>
          </a:bodyPr>
          <a:lstStyle/>
          <a:p>
            <a:pPr>
              <a:spcAft>
                <a:spcPts val="1200"/>
              </a:spcAft>
            </a:pPr>
            <a:r>
              <a:rPr lang="en-US" altLang="en-US" sz="2800" b="1" dirty="0"/>
              <a:t>Slows the process down. Of course it depends on window spacing and other construction factors…</a:t>
            </a:r>
          </a:p>
          <a:p>
            <a:pPr>
              <a:spcAft>
                <a:spcPts val="1200"/>
              </a:spcAft>
            </a:pPr>
            <a:r>
              <a:rPr lang="en-US" altLang="en-US" sz="2800" b="1" i="1" dirty="0"/>
              <a:t>As well as the nature and severity of the fire…</a:t>
            </a:r>
          </a:p>
        </p:txBody>
      </p:sp>
      <p:sp>
        <p:nvSpPr>
          <p:cNvPr id="271369" name="Text Box 9"/>
          <p:cNvSpPr txBox="1">
            <a:spLocks noChangeArrowheads="1"/>
          </p:cNvSpPr>
          <p:nvPr/>
        </p:nvSpPr>
        <p:spPr bwMode="auto">
          <a:xfrm>
            <a:off x="2754313" y="990600"/>
            <a:ext cx="6237287" cy="1238250"/>
          </a:xfrm>
          <a:prstGeom prst="rect">
            <a:avLst/>
          </a:prstGeom>
          <a:noFill/>
          <a:ln w="9525">
            <a:noFill/>
            <a:miter lim="800000"/>
            <a:headEnd/>
            <a:tailEnd/>
          </a:ln>
          <a:effectLst/>
        </p:spPr>
        <p:txBody>
          <a:bodyPr>
            <a:spAutoFit/>
          </a:bodyPr>
          <a:lstStyle/>
          <a:p>
            <a:r>
              <a:rPr lang="en-US" altLang="en-US" sz="3200">
                <a:latin typeface="Arial Black" pitchFamily="34" charset="0"/>
              </a:rPr>
              <a:t>The Perimeter Fire Barrier System…</a:t>
            </a:r>
            <a:endParaRPr lang="en-US" altLang="en-US" sz="3200">
              <a:latin typeface="Impact" pitchFamily="34" charset="0"/>
            </a:endParaRPr>
          </a:p>
        </p:txBody>
      </p:sp>
      <p:pic>
        <p:nvPicPr>
          <p:cNvPr id="271370" name="Picture 10" descr="I:\work_temp\phil_z\IFC\Untitled2.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 y="520700"/>
            <a:ext cx="2768600" cy="3441700"/>
          </a:xfrm>
          <a:prstGeom prst="rect">
            <a:avLst/>
          </a:prstGeom>
          <a:noFill/>
        </p:spPr>
      </p:pic>
      <p:sp>
        <p:nvSpPr>
          <p:cNvPr id="5" name="TextBox 4"/>
          <p:cNvSpPr txBox="1"/>
          <p:nvPr/>
        </p:nvSpPr>
        <p:spPr>
          <a:xfrm>
            <a:off x="4833258" y="59944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Freeform 2"/>
          <p:cNvSpPr>
            <a:spLocks/>
          </p:cNvSpPr>
          <p:nvPr/>
        </p:nvSpPr>
        <p:spPr bwMode="auto">
          <a:xfrm>
            <a:off x="1555750" y="2058988"/>
            <a:ext cx="3175" cy="3175"/>
          </a:xfrm>
          <a:custGeom>
            <a:avLst/>
            <a:gdLst/>
            <a:ahLst/>
            <a:cxnLst>
              <a:cxn ang="0">
                <a:pos x="0" y="2"/>
              </a:cxn>
              <a:cxn ang="0">
                <a:pos x="2" y="0"/>
              </a:cxn>
              <a:cxn ang="0">
                <a:pos x="2" y="2"/>
              </a:cxn>
              <a:cxn ang="0">
                <a:pos x="0" y="2"/>
              </a:cxn>
            </a:cxnLst>
            <a:rect l="0" t="0" r="r" b="b"/>
            <a:pathLst>
              <a:path w="2" h="2">
                <a:moveTo>
                  <a:pt x="0" y="2"/>
                </a:moveTo>
                <a:lnTo>
                  <a:pt x="2" y="0"/>
                </a:lnTo>
                <a:lnTo>
                  <a:pt x="2" y="2"/>
                </a:lnTo>
                <a:lnTo>
                  <a:pt x="0" y="2"/>
                </a:lnTo>
                <a:close/>
              </a:path>
            </a:pathLst>
          </a:custGeom>
          <a:solidFill>
            <a:srgbClr val="C3DAE4"/>
          </a:solidFill>
          <a:ln w="9525">
            <a:noFill/>
            <a:round/>
            <a:headEnd/>
            <a:tailEnd/>
          </a:ln>
        </p:spPr>
        <p:txBody>
          <a:bodyPr/>
          <a:lstStyle/>
          <a:p>
            <a:endParaRPr lang="en-US"/>
          </a:p>
        </p:txBody>
      </p:sp>
      <p:sp>
        <p:nvSpPr>
          <p:cNvPr id="273411" name="Rectangle 3"/>
          <p:cNvSpPr>
            <a:spLocks noChangeArrowheads="1"/>
          </p:cNvSpPr>
          <p:nvPr/>
        </p:nvSpPr>
        <p:spPr bwMode="auto">
          <a:xfrm>
            <a:off x="1539875" y="2063750"/>
            <a:ext cx="1588" cy="4763"/>
          </a:xfrm>
          <a:prstGeom prst="rect">
            <a:avLst/>
          </a:prstGeom>
          <a:solidFill>
            <a:srgbClr val="187DA7"/>
          </a:solidFill>
          <a:ln w="9525">
            <a:noFill/>
            <a:miter lim="800000"/>
            <a:headEnd/>
            <a:tailEnd/>
          </a:ln>
        </p:spPr>
        <p:txBody>
          <a:bodyPr/>
          <a:lstStyle/>
          <a:p>
            <a:endParaRPr lang="en-US"/>
          </a:p>
        </p:txBody>
      </p:sp>
      <p:sp>
        <p:nvSpPr>
          <p:cNvPr id="273412" name="Freeform 4"/>
          <p:cNvSpPr>
            <a:spLocks/>
          </p:cNvSpPr>
          <p:nvPr/>
        </p:nvSpPr>
        <p:spPr bwMode="auto">
          <a:xfrm>
            <a:off x="884238" y="2738438"/>
            <a:ext cx="1587" cy="1587"/>
          </a:xfrm>
          <a:custGeom>
            <a:avLst/>
            <a:gdLst/>
            <a:ahLst/>
            <a:cxnLst>
              <a:cxn ang="0">
                <a:pos x="0" y="0"/>
              </a:cxn>
              <a:cxn ang="0">
                <a:pos x="2" y="0"/>
              </a:cxn>
              <a:cxn ang="0">
                <a:pos x="2" y="2"/>
              </a:cxn>
              <a:cxn ang="0">
                <a:pos x="0" y="0"/>
              </a:cxn>
            </a:cxnLst>
            <a:rect l="0" t="0" r="r" b="b"/>
            <a:pathLst>
              <a:path w="2" h="2">
                <a:moveTo>
                  <a:pt x="0" y="0"/>
                </a:moveTo>
                <a:lnTo>
                  <a:pt x="2" y="0"/>
                </a:lnTo>
                <a:lnTo>
                  <a:pt x="2" y="2"/>
                </a:lnTo>
                <a:lnTo>
                  <a:pt x="0" y="0"/>
                </a:lnTo>
                <a:close/>
              </a:path>
            </a:pathLst>
          </a:custGeom>
          <a:solidFill>
            <a:srgbClr val="3985A4"/>
          </a:solidFill>
          <a:ln w="9525">
            <a:noFill/>
            <a:round/>
            <a:headEnd/>
            <a:tailEnd/>
          </a:ln>
        </p:spPr>
        <p:txBody>
          <a:bodyPr/>
          <a:lstStyle/>
          <a:p>
            <a:endParaRPr lang="en-US"/>
          </a:p>
        </p:txBody>
      </p:sp>
      <p:sp>
        <p:nvSpPr>
          <p:cNvPr id="273413" name="Rectangle 5"/>
          <p:cNvSpPr>
            <a:spLocks noChangeArrowheads="1"/>
          </p:cNvSpPr>
          <p:nvPr/>
        </p:nvSpPr>
        <p:spPr bwMode="auto">
          <a:xfrm>
            <a:off x="904875" y="2724150"/>
            <a:ext cx="1588" cy="26988"/>
          </a:xfrm>
          <a:prstGeom prst="rect">
            <a:avLst/>
          </a:prstGeom>
          <a:solidFill>
            <a:srgbClr val="187DA7"/>
          </a:solidFill>
          <a:ln w="9525">
            <a:noFill/>
            <a:miter lim="800000"/>
            <a:headEnd/>
            <a:tailEnd/>
          </a:ln>
        </p:spPr>
        <p:txBody>
          <a:bodyPr/>
          <a:lstStyle/>
          <a:p>
            <a:endParaRPr lang="en-US"/>
          </a:p>
        </p:txBody>
      </p:sp>
      <p:sp>
        <p:nvSpPr>
          <p:cNvPr id="273420" name="Text Box 12"/>
          <p:cNvSpPr txBox="1">
            <a:spLocks noChangeArrowheads="1"/>
          </p:cNvSpPr>
          <p:nvPr/>
        </p:nvSpPr>
        <p:spPr bwMode="auto">
          <a:xfrm>
            <a:off x="2362200" y="3106738"/>
            <a:ext cx="6629400" cy="2806700"/>
          </a:xfrm>
          <a:prstGeom prst="rect">
            <a:avLst/>
          </a:prstGeom>
          <a:noFill/>
          <a:ln w="9525">
            <a:noFill/>
            <a:miter lim="800000"/>
            <a:headEnd/>
            <a:tailEnd/>
          </a:ln>
          <a:effectLst/>
        </p:spPr>
        <p:txBody>
          <a:bodyPr>
            <a:spAutoFit/>
          </a:bodyPr>
          <a:lstStyle/>
          <a:p>
            <a:pPr>
              <a:spcAft>
                <a:spcPts val="1200"/>
              </a:spcAft>
            </a:pPr>
            <a:r>
              <a:rPr lang="en-US" altLang="en-US" sz="2800" b="1"/>
              <a:t>Along with sealing the slot area, a well engineered system provides structural protection and maximizes the integrity of the wall system…</a:t>
            </a:r>
          </a:p>
          <a:p>
            <a:pPr>
              <a:spcAft>
                <a:spcPts val="1200"/>
              </a:spcAft>
            </a:pPr>
            <a:r>
              <a:rPr lang="en-US" altLang="en-US" sz="2800" b="1" i="1"/>
              <a:t>Keeping the wall and window system above intact longer!</a:t>
            </a:r>
          </a:p>
        </p:txBody>
      </p:sp>
      <p:sp>
        <p:nvSpPr>
          <p:cNvPr id="273421" name="Text Box 13"/>
          <p:cNvSpPr txBox="1">
            <a:spLocks noChangeArrowheads="1"/>
          </p:cNvSpPr>
          <p:nvPr/>
        </p:nvSpPr>
        <p:spPr bwMode="auto">
          <a:xfrm>
            <a:off x="2754313" y="990600"/>
            <a:ext cx="6237287" cy="1238250"/>
          </a:xfrm>
          <a:prstGeom prst="rect">
            <a:avLst/>
          </a:prstGeom>
          <a:noFill/>
          <a:ln w="9525">
            <a:noFill/>
            <a:miter lim="800000"/>
            <a:headEnd/>
            <a:tailEnd/>
          </a:ln>
          <a:effectLst/>
        </p:spPr>
        <p:txBody>
          <a:bodyPr>
            <a:spAutoFit/>
          </a:bodyPr>
          <a:lstStyle/>
          <a:p>
            <a:r>
              <a:rPr lang="en-US" altLang="en-US" sz="3200">
                <a:latin typeface="Arial Black" pitchFamily="34" charset="0"/>
              </a:rPr>
              <a:t>The Perimeter Fire Barrier System…</a:t>
            </a:r>
            <a:endParaRPr lang="en-US" altLang="en-US" sz="3200">
              <a:latin typeface="Impact" pitchFamily="34" charset="0"/>
            </a:endParaRPr>
          </a:p>
        </p:txBody>
      </p:sp>
      <p:pic>
        <p:nvPicPr>
          <p:cNvPr id="273422" name="Picture 14" descr="I:\work_temp\phil_z\IFC\curtains_2.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 y="609600"/>
            <a:ext cx="2513013" cy="4114800"/>
          </a:xfrm>
          <a:prstGeom prst="rect">
            <a:avLst/>
          </a:prstGeom>
          <a:noFill/>
        </p:spPr>
      </p:pic>
      <p:sp>
        <p:nvSpPr>
          <p:cNvPr id="9" name="TextBox 8"/>
          <p:cNvSpPr txBox="1"/>
          <p:nvPr/>
        </p:nvSpPr>
        <p:spPr>
          <a:xfrm>
            <a:off x="4833258" y="5913438"/>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4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34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2286000" y="2806700"/>
            <a:ext cx="6781800" cy="2876550"/>
          </a:xfrm>
          <a:prstGeom prst="rect">
            <a:avLst/>
          </a:prstGeom>
          <a:noFill/>
          <a:ln w="9525">
            <a:noFill/>
            <a:miter lim="800000"/>
            <a:headEnd/>
            <a:tailEnd/>
          </a:ln>
          <a:effectLst/>
        </p:spPr>
        <p:txBody>
          <a:bodyPr>
            <a:spAutoFit/>
          </a:bodyPr>
          <a:lstStyle/>
          <a:p>
            <a:pPr marL="228600" indent="-228600">
              <a:spcAft>
                <a:spcPts val="600"/>
              </a:spcAft>
              <a:buFontTx/>
              <a:buChar char="•"/>
            </a:pPr>
            <a:r>
              <a:rPr lang="en-US" altLang="en-US" sz="2400"/>
              <a:t>Extends the rating of the floor to the wall.</a:t>
            </a:r>
          </a:p>
          <a:p>
            <a:pPr marL="228600" indent="-228600">
              <a:spcAft>
                <a:spcPts val="600"/>
              </a:spcAft>
              <a:buFontTx/>
              <a:buChar char="•"/>
            </a:pPr>
            <a:r>
              <a:rPr lang="en-US" altLang="en-US" sz="2400"/>
              <a:t>Forces the fire to exit the building in order to propagate to upper floors.</a:t>
            </a:r>
          </a:p>
          <a:p>
            <a:pPr marL="228600" indent="-228600">
              <a:spcAft>
                <a:spcPts val="600"/>
              </a:spcAft>
              <a:buFontTx/>
              <a:buChar char="•"/>
            </a:pPr>
            <a:r>
              <a:rPr lang="en-US" altLang="en-US" sz="2400"/>
              <a:t>Protects structural elements and helps prevent catastrophic failure of the spandrel system.</a:t>
            </a:r>
          </a:p>
          <a:p>
            <a:pPr marL="228600" indent="-228600">
              <a:spcAft>
                <a:spcPts val="600"/>
              </a:spcAft>
              <a:buFontTx/>
              <a:buChar char="•"/>
            </a:pPr>
            <a:r>
              <a:rPr lang="en-US" altLang="en-US" sz="2400"/>
              <a:t>Maximizes fire protection afforded by the </a:t>
            </a:r>
            <a:br>
              <a:rPr lang="en-US" altLang="en-US" sz="2400"/>
            </a:br>
            <a:r>
              <a:rPr lang="en-US" altLang="en-US" sz="2400"/>
              <a:t>non-rated wall.</a:t>
            </a:r>
          </a:p>
        </p:txBody>
      </p:sp>
      <p:sp>
        <p:nvSpPr>
          <p:cNvPr id="275459" name="Text Box 3"/>
          <p:cNvSpPr txBox="1">
            <a:spLocks noChangeArrowheads="1"/>
          </p:cNvSpPr>
          <p:nvPr/>
        </p:nvSpPr>
        <p:spPr bwMode="auto">
          <a:xfrm>
            <a:off x="2754313" y="596900"/>
            <a:ext cx="6237287" cy="1238250"/>
          </a:xfrm>
          <a:prstGeom prst="rect">
            <a:avLst/>
          </a:prstGeom>
          <a:noFill/>
          <a:ln w="9525">
            <a:noFill/>
            <a:miter lim="800000"/>
            <a:headEnd/>
            <a:tailEnd/>
          </a:ln>
          <a:effectLst/>
        </p:spPr>
        <p:txBody>
          <a:bodyPr>
            <a:spAutoFit/>
          </a:bodyPr>
          <a:lstStyle/>
          <a:p>
            <a:r>
              <a:rPr lang="en-US" altLang="en-US" sz="3200">
                <a:latin typeface="Arial Black" pitchFamily="34" charset="0"/>
              </a:rPr>
              <a:t>The Perimeter Fire Barrier System…</a:t>
            </a:r>
            <a:endParaRPr lang="en-US" altLang="en-US" sz="3200">
              <a:latin typeface="Impact" pitchFamily="34" charset="0"/>
            </a:endParaRPr>
          </a:p>
        </p:txBody>
      </p:sp>
      <p:pic>
        <p:nvPicPr>
          <p:cNvPr id="275466" name="Picture 10" descr="I:\work_temp\phil_z\IFC\curtains_2.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368300"/>
            <a:ext cx="2513013" cy="4114800"/>
          </a:xfrm>
          <a:prstGeom prst="rect">
            <a:avLst/>
          </a:prstGeom>
          <a:noFill/>
        </p:spPr>
      </p:pic>
      <p:sp>
        <p:nvSpPr>
          <p:cNvPr id="5" name="TextBox 4"/>
          <p:cNvSpPr txBox="1"/>
          <p:nvPr/>
        </p:nvSpPr>
        <p:spPr>
          <a:xfrm>
            <a:off x="4833258" y="59309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545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75458">
                                            <p:txEl>
                                              <p:pRg st="0" end="0"/>
                                            </p:txEl>
                                          </p:spTgt>
                                        </p:tgtEl>
                                        <p:attrNameLst>
                                          <p:attrName>ppt_c</p:attrName>
                                        </p:attrNameLst>
                                      </p:cBhvr>
                                      <p:to>
                                        <a:srgbClr val="6699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545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75458">
                                            <p:txEl>
                                              <p:pRg st="1" end="1"/>
                                            </p:txEl>
                                          </p:spTgt>
                                        </p:tgtEl>
                                        <p:attrNameLst>
                                          <p:attrName>ppt_c</p:attrName>
                                        </p:attrNameLst>
                                      </p:cBhvr>
                                      <p:to>
                                        <a:srgbClr val="6699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545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75458">
                                            <p:txEl>
                                              <p:pRg st="2" end="2"/>
                                            </p:txEl>
                                          </p:spTgt>
                                        </p:tgtEl>
                                        <p:attrNameLst>
                                          <p:attrName>ppt_c</p:attrName>
                                        </p:attrNameLst>
                                      </p:cBhvr>
                                      <p:to>
                                        <a:srgbClr val="6699F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545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75458">
                                            <p:txEl>
                                              <p:pRg st="3" end="3"/>
                                            </p:txEl>
                                          </p:spTgt>
                                        </p:tgtEl>
                                        <p:attrNameLst>
                                          <p:attrName>ppt_c</p:attrName>
                                        </p:attrNameLst>
                                      </p:cBhvr>
                                      <p:to>
                                        <a:srgbClr val="6699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8"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12" name="Text Box 8"/>
          <p:cNvSpPr txBox="1">
            <a:spLocks noChangeArrowheads="1"/>
          </p:cNvSpPr>
          <p:nvPr/>
        </p:nvSpPr>
        <p:spPr bwMode="auto">
          <a:xfrm>
            <a:off x="2438400" y="2765425"/>
            <a:ext cx="6477000" cy="2876550"/>
          </a:xfrm>
          <a:prstGeom prst="rect">
            <a:avLst/>
          </a:prstGeom>
          <a:noFill/>
          <a:ln w="9525">
            <a:noFill/>
            <a:miter lim="800000"/>
            <a:headEnd/>
            <a:tailEnd/>
          </a:ln>
          <a:effectLst/>
        </p:spPr>
        <p:txBody>
          <a:bodyPr>
            <a:spAutoFit/>
          </a:bodyPr>
          <a:lstStyle/>
          <a:p>
            <a:pPr marL="228600" indent="-228600">
              <a:spcAft>
                <a:spcPts val="600"/>
              </a:spcAft>
              <a:buFontTx/>
              <a:buChar char="•"/>
            </a:pPr>
            <a:r>
              <a:rPr lang="en-US" altLang="en-US" sz="2400"/>
              <a:t>Prevents the migration of flame, hot gases and smoke through to floors above.</a:t>
            </a:r>
          </a:p>
          <a:p>
            <a:pPr marL="228600" indent="-228600">
              <a:spcAft>
                <a:spcPts val="600"/>
              </a:spcAft>
              <a:buFontTx/>
              <a:buChar char="•"/>
            </a:pPr>
            <a:r>
              <a:rPr lang="en-US" altLang="en-US" sz="2400"/>
              <a:t>Buys time for occupants to escape.</a:t>
            </a:r>
          </a:p>
          <a:p>
            <a:pPr marL="228600" indent="-228600">
              <a:spcAft>
                <a:spcPts val="600"/>
              </a:spcAft>
              <a:buFontTx/>
              <a:buChar char="•"/>
            </a:pPr>
            <a:r>
              <a:rPr lang="en-US" altLang="en-US" sz="2400"/>
              <a:t>Buys time for first responders to secure the building</a:t>
            </a:r>
          </a:p>
          <a:p>
            <a:pPr marL="228600" indent="-228600">
              <a:spcAft>
                <a:spcPts val="600"/>
              </a:spcAft>
              <a:buFontTx/>
              <a:buChar char="•"/>
            </a:pPr>
            <a:r>
              <a:rPr lang="en-US" altLang="en-US" sz="2400"/>
              <a:t>Provides additional protection in the event of a sprinkler or detection failure.</a:t>
            </a:r>
          </a:p>
        </p:txBody>
      </p:sp>
      <p:sp>
        <p:nvSpPr>
          <p:cNvPr id="277513" name="Text Box 9"/>
          <p:cNvSpPr txBox="1">
            <a:spLocks noChangeArrowheads="1"/>
          </p:cNvSpPr>
          <p:nvPr/>
        </p:nvSpPr>
        <p:spPr bwMode="auto">
          <a:xfrm>
            <a:off x="2754313" y="479425"/>
            <a:ext cx="6237287" cy="1238250"/>
          </a:xfrm>
          <a:prstGeom prst="rect">
            <a:avLst/>
          </a:prstGeom>
          <a:noFill/>
          <a:ln w="9525">
            <a:noFill/>
            <a:miter lim="800000"/>
            <a:headEnd/>
            <a:tailEnd/>
          </a:ln>
          <a:effectLst/>
        </p:spPr>
        <p:txBody>
          <a:bodyPr>
            <a:spAutoFit/>
          </a:bodyPr>
          <a:lstStyle/>
          <a:p>
            <a:r>
              <a:rPr lang="en-US" altLang="en-US" sz="3200">
                <a:latin typeface="Arial Black" pitchFamily="34" charset="0"/>
              </a:rPr>
              <a:t>The Perimeter Fire Barrier System…</a:t>
            </a:r>
            <a:endParaRPr lang="en-US" altLang="en-US" sz="3200">
              <a:latin typeface="Impact" pitchFamily="34" charset="0"/>
            </a:endParaRPr>
          </a:p>
        </p:txBody>
      </p:sp>
      <p:pic>
        <p:nvPicPr>
          <p:cNvPr id="277514" name="Picture 10" descr="I:\work_temp\phil_z\IFC\Untitled2.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800" y="250825"/>
            <a:ext cx="2768600" cy="3441700"/>
          </a:xfrm>
          <a:prstGeom prst="rect">
            <a:avLst/>
          </a:prstGeom>
          <a:noFill/>
        </p:spPr>
      </p:pic>
      <p:sp>
        <p:nvSpPr>
          <p:cNvPr id="5" name="TextBox 4"/>
          <p:cNvSpPr txBox="1"/>
          <p:nvPr/>
        </p:nvSpPr>
        <p:spPr>
          <a:xfrm>
            <a:off x="4833258" y="60198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5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77512">
                                            <p:txEl>
                                              <p:pRg st="0" end="0"/>
                                            </p:txEl>
                                          </p:spTgt>
                                        </p:tgtEl>
                                        <p:attrNameLst>
                                          <p:attrName>ppt_c</p:attrName>
                                        </p:attrNameLst>
                                      </p:cBhvr>
                                      <p:to>
                                        <a:srgbClr val="6699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75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77512">
                                            <p:txEl>
                                              <p:pRg st="1" end="1"/>
                                            </p:txEl>
                                          </p:spTgt>
                                        </p:tgtEl>
                                        <p:attrNameLst>
                                          <p:attrName>ppt_c</p:attrName>
                                        </p:attrNameLst>
                                      </p:cBhvr>
                                      <p:to>
                                        <a:srgbClr val="6699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75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77512">
                                            <p:txEl>
                                              <p:pRg st="2" end="2"/>
                                            </p:txEl>
                                          </p:spTgt>
                                        </p:tgtEl>
                                        <p:attrNameLst>
                                          <p:attrName>ppt_c</p:attrName>
                                        </p:attrNameLst>
                                      </p:cBhvr>
                                      <p:to>
                                        <a:srgbClr val="6699F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75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77512">
                                            <p:txEl>
                                              <p:pRg st="3" end="3"/>
                                            </p:txEl>
                                          </p:spTgt>
                                        </p:tgtEl>
                                        <p:attrNameLst>
                                          <p:attrName>ppt_c</p:attrName>
                                        </p:attrNameLst>
                                      </p:cBhvr>
                                      <p:to>
                                        <a:srgbClr val="6699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67" name="Picture 15" descr="I:\work_temp\phil_z\IFC\curtains_2.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 y="685800"/>
            <a:ext cx="2652713" cy="4343400"/>
          </a:xfrm>
          <a:prstGeom prst="rect">
            <a:avLst/>
          </a:prstGeom>
          <a:noFill/>
        </p:spPr>
      </p:pic>
      <p:sp>
        <p:nvSpPr>
          <p:cNvPr id="279564" name="Text Box 12"/>
          <p:cNvSpPr txBox="1">
            <a:spLocks noChangeArrowheads="1"/>
          </p:cNvSpPr>
          <p:nvPr/>
        </p:nvSpPr>
        <p:spPr bwMode="auto">
          <a:xfrm>
            <a:off x="2754313" y="990600"/>
            <a:ext cx="6237287" cy="1238250"/>
          </a:xfrm>
          <a:prstGeom prst="rect">
            <a:avLst/>
          </a:prstGeom>
          <a:noFill/>
          <a:ln w="9525">
            <a:noFill/>
            <a:miter lim="800000"/>
            <a:headEnd/>
            <a:tailEnd/>
          </a:ln>
          <a:effectLst/>
        </p:spPr>
        <p:txBody>
          <a:bodyPr>
            <a:spAutoFit/>
          </a:bodyPr>
          <a:lstStyle/>
          <a:p>
            <a:r>
              <a:rPr lang="en-US" altLang="en-US" sz="3200">
                <a:latin typeface="Arial Black" pitchFamily="34" charset="0"/>
              </a:rPr>
              <a:t>The Perimeter Fire Barrier System…</a:t>
            </a:r>
            <a:endParaRPr lang="en-US" altLang="en-US" sz="3200">
              <a:latin typeface="Impact" pitchFamily="34" charset="0"/>
            </a:endParaRPr>
          </a:p>
        </p:txBody>
      </p:sp>
      <p:sp>
        <p:nvSpPr>
          <p:cNvPr id="279565" name="Text Box 13"/>
          <p:cNvSpPr txBox="1">
            <a:spLocks noChangeArrowheads="1"/>
          </p:cNvSpPr>
          <p:nvPr/>
        </p:nvSpPr>
        <p:spPr bwMode="auto">
          <a:xfrm>
            <a:off x="2590800" y="2794000"/>
            <a:ext cx="6629400" cy="2500312"/>
          </a:xfrm>
          <a:prstGeom prst="rect">
            <a:avLst/>
          </a:prstGeom>
          <a:noFill/>
          <a:ln w="9525">
            <a:noFill/>
            <a:miter lim="800000"/>
            <a:headEnd/>
            <a:tailEnd/>
          </a:ln>
          <a:effectLst/>
        </p:spPr>
        <p:txBody>
          <a:bodyPr>
            <a:spAutoFit/>
          </a:bodyPr>
          <a:lstStyle/>
          <a:p>
            <a:pPr>
              <a:spcAft>
                <a:spcPts val="1200"/>
              </a:spcAft>
            </a:pPr>
            <a:r>
              <a:rPr lang="en-US" altLang="en-US" sz="2800" b="1" dirty="0"/>
              <a:t>Provides energy savings through increased thermal efficiencies throughout the life of the building…</a:t>
            </a:r>
          </a:p>
          <a:p>
            <a:pPr>
              <a:spcAft>
                <a:spcPts val="1200"/>
              </a:spcAft>
            </a:pPr>
            <a:r>
              <a:rPr lang="en-US" altLang="en-US" sz="3200" b="1" i="1" dirty="0"/>
              <a:t>When considered this way, the life safety benefits are free!</a:t>
            </a:r>
            <a:r>
              <a:rPr lang="en-US" altLang="en-US" sz="2800" b="1" i="1" dirty="0"/>
              <a:t> </a:t>
            </a:r>
          </a:p>
        </p:txBody>
      </p:sp>
      <p:pic>
        <p:nvPicPr>
          <p:cNvPr id="279566" name="Picture 14" descr="Rotating $ Sign"/>
          <p:cNvPicPr>
            <a:picLocks noChangeAspect="1" noChangeArrowheads="1" noCrop="1"/>
          </p:cNvPicPr>
          <p:nvPr/>
        </p:nvPicPr>
        <p:blipFill>
          <a:blip r:embed="rId4" cstate="print"/>
          <a:srcRect/>
          <a:stretch>
            <a:fillRect/>
          </a:stretch>
        </p:blipFill>
        <p:spPr bwMode="auto">
          <a:xfrm>
            <a:off x="838200" y="2133600"/>
            <a:ext cx="1676400" cy="1676400"/>
          </a:xfrm>
          <a:prstGeom prst="rect">
            <a:avLst/>
          </a:prstGeom>
          <a:noFill/>
        </p:spPr>
      </p:pic>
      <p:sp>
        <p:nvSpPr>
          <p:cNvPr id="6" name="TextBox 5"/>
          <p:cNvSpPr txBox="1"/>
          <p:nvPr/>
        </p:nvSpPr>
        <p:spPr>
          <a:xfrm>
            <a:off x="4833258" y="5969000"/>
            <a:ext cx="4310742" cy="276999"/>
          </a:xfrm>
          <a:prstGeom prst="rect">
            <a:avLst/>
          </a:prstGeom>
          <a:noFill/>
        </p:spPr>
        <p:txBody>
          <a:bodyPr wrap="square" rtlCol="0">
            <a:spAutoFit/>
          </a:bodyPr>
          <a:lstStyle/>
          <a:p>
            <a:pPr algn="r"/>
            <a:r>
              <a:rPr lang="en-US" sz="1200" dirty="0" smtClean="0"/>
              <a:t>©2004 International </a:t>
            </a:r>
            <a:r>
              <a:rPr lang="en-US" sz="1200" dirty="0" err="1" smtClean="0"/>
              <a:t>Firestop</a:t>
            </a:r>
            <a:r>
              <a:rPr lang="en-US" sz="1200" dirty="0" smtClean="0"/>
              <a:t> Council</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5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565">
                                            <p:txEl>
                                              <p:pRg st="1" end="1"/>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1000"/>
                                  </p:stCondLst>
                                  <p:childTnLst>
                                    <p:set>
                                      <p:cBhvr>
                                        <p:cTn id="13" dur="1" fill="hold">
                                          <p:stCondLst>
                                            <p:cond delay="499"/>
                                          </p:stCondLst>
                                        </p:cTn>
                                        <p:tgtEl>
                                          <p:spTgt spid="279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5"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8686800" cy="1143000"/>
          </a:xfrm>
        </p:spPr>
        <p:txBody>
          <a:bodyPr>
            <a:normAutofit/>
          </a:bodyPr>
          <a:lstStyle/>
          <a:p>
            <a:pPr algn="l"/>
            <a:r>
              <a:rPr lang="en-US" sz="4000" dirty="0" smtClean="0"/>
              <a:t>Understanding Designs</a:t>
            </a:r>
            <a:endParaRPr lang="en-US" sz="4000" dirty="0"/>
          </a:p>
        </p:txBody>
      </p:sp>
      <p:sp>
        <p:nvSpPr>
          <p:cNvPr id="7" name="Text Box 2"/>
          <p:cNvSpPr txBox="1">
            <a:spLocks noChangeArrowheads="1"/>
          </p:cNvSpPr>
          <p:nvPr/>
        </p:nvSpPr>
        <p:spPr bwMode="auto">
          <a:xfrm>
            <a:off x="457200" y="762000"/>
            <a:ext cx="8305800" cy="954107"/>
          </a:xfrm>
          <a:prstGeom prst="rect">
            <a:avLst/>
          </a:prstGeom>
          <a:noFill/>
          <a:ln w="9525">
            <a:noFill/>
            <a:miter lim="800000"/>
            <a:headEnd/>
            <a:tailEnd/>
          </a:ln>
        </p:spPr>
        <p:txBody>
          <a:bodyPr wrap="square">
            <a:spAutoFit/>
          </a:bodyPr>
          <a:lstStyle/>
          <a:p>
            <a:pPr eaLnBrk="1" hangingPunct="1">
              <a:spcBef>
                <a:spcPct val="50000"/>
              </a:spcBef>
            </a:pPr>
            <a:r>
              <a:rPr lang="en-US" sz="2800" b="1" dirty="0">
                <a:latin typeface="Arial" charset="0"/>
              </a:rPr>
              <a:t>Reading </a:t>
            </a:r>
            <a:r>
              <a:rPr lang="en-US" sz="2800" b="1" dirty="0" smtClean="0">
                <a:latin typeface="Arial" charset="0"/>
              </a:rPr>
              <a:t>and Understanding </a:t>
            </a:r>
            <a:r>
              <a:rPr lang="en-US" sz="2800" b="1" dirty="0">
                <a:latin typeface="Arial" charset="0"/>
              </a:rPr>
              <a:t>Perimeter Fire Containment Systems</a:t>
            </a:r>
          </a:p>
        </p:txBody>
      </p:sp>
      <p:sp>
        <p:nvSpPr>
          <p:cNvPr id="8" name="Text Box 3"/>
          <p:cNvSpPr txBox="1">
            <a:spLocks noChangeArrowheads="1"/>
          </p:cNvSpPr>
          <p:nvPr/>
        </p:nvSpPr>
        <p:spPr bwMode="auto">
          <a:xfrm>
            <a:off x="457200" y="1993900"/>
            <a:ext cx="2193229" cy="400110"/>
          </a:xfrm>
          <a:prstGeom prst="rect">
            <a:avLst/>
          </a:prstGeom>
          <a:noFill/>
          <a:ln w="9525">
            <a:noFill/>
            <a:miter lim="800000"/>
            <a:headEnd/>
            <a:tailEnd/>
          </a:ln>
        </p:spPr>
        <p:txBody>
          <a:bodyPr wrap="square">
            <a:spAutoFit/>
          </a:bodyPr>
          <a:lstStyle/>
          <a:p>
            <a:pPr eaLnBrk="1" hangingPunct="1"/>
            <a:r>
              <a:rPr lang="en-US" sz="2000" dirty="0">
                <a:latin typeface="Arial" charset="0"/>
              </a:rPr>
              <a:t>Static or Dynamic</a:t>
            </a:r>
          </a:p>
        </p:txBody>
      </p:sp>
      <p:sp>
        <p:nvSpPr>
          <p:cNvPr id="9" name="Text Box 4"/>
          <p:cNvSpPr txBox="1">
            <a:spLocks noChangeArrowheads="1"/>
          </p:cNvSpPr>
          <p:nvPr/>
        </p:nvSpPr>
        <p:spPr bwMode="auto">
          <a:xfrm>
            <a:off x="4038600" y="1993900"/>
            <a:ext cx="3949479" cy="400110"/>
          </a:xfrm>
          <a:prstGeom prst="rect">
            <a:avLst/>
          </a:prstGeom>
          <a:noFill/>
          <a:ln w="9525">
            <a:noFill/>
            <a:miter lim="800000"/>
            <a:headEnd/>
            <a:tailEnd/>
          </a:ln>
        </p:spPr>
        <p:txBody>
          <a:bodyPr wrap="square">
            <a:spAutoFit/>
          </a:bodyPr>
          <a:lstStyle/>
          <a:p>
            <a:pPr eaLnBrk="1" hangingPunct="1"/>
            <a:r>
              <a:rPr lang="en-US" sz="2000" dirty="0">
                <a:solidFill>
                  <a:srgbClr val="DA291C"/>
                </a:solidFill>
                <a:latin typeface="Arial" charset="0"/>
              </a:rPr>
              <a:t>CW-D-/ CW-S-/ </a:t>
            </a:r>
            <a:r>
              <a:rPr lang="en-US" sz="2000" dirty="0" smtClean="0">
                <a:solidFill>
                  <a:srgbClr val="DA291C"/>
                </a:solidFill>
                <a:latin typeface="Arial" charset="0"/>
              </a:rPr>
              <a:t>TFL/BPF-120-08</a:t>
            </a:r>
            <a:endParaRPr lang="en-US" sz="2000" dirty="0">
              <a:solidFill>
                <a:srgbClr val="DA291C"/>
              </a:solidFill>
              <a:latin typeface="Arial" charset="0"/>
            </a:endParaRPr>
          </a:p>
        </p:txBody>
      </p:sp>
      <p:sp>
        <p:nvSpPr>
          <p:cNvPr id="10" name="Text Box 5"/>
          <p:cNvSpPr txBox="1">
            <a:spLocks noChangeArrowheads="1"/>
          </p:cNvSpPr>
          <p:nvPr/>
        </p:nvSpPr>
        <p:spPr bwMode="auto">
          <a:xfrm>
            <a:off x="457200" y="4356100"/>
            <a:ext cx="2073275" cy="707886"/>
          </a:xfrm>
          <a:prstGeom prst="rect">
            <a:avLst/>
          </a:prstGeom>
          <a:noFill/>
          <a:ln w="9525">
            <a:noFill/>
            <a:miter lim="800000"/>
            <a:headEnd/>
            <a:tailEnd/>
          </a:ln>
        </p:spPr>
        <p:txBody>
          <a:bodyPr wrap="square">
            <a:spAutoFit/>
          </a:bodyPr>
          <a:lstStyle/>
          <a:p>
            <a:pPr eaLnBrk="1" hangingPunct="1"/>
            <a:r>
              <a:rPr lang="en-US" sz="2000" dirty="0">
                <a:latin typeface="Arial" charset="0"/>
              </a:rPr>
              <a:t>L Rating- Hour</a:t>
            </a:r>
          </a:p>
          <a:p>
            <a:pPr eaLnBrk="1" hangingPunct="1"/>
            <a:endParaRPr lang="en-US" sz="2000" b="1" dirty="0">
              <a:latin typeface="Arial" charset="0"/>
            </a:endParaRPr>
          </a:p>
        </p:txBody>
      </p:sp>
      <p:sp>
        <p:nvSpPr>
          <p:cNvPr id="11" name="Text Box 6"/>
          <p:cNvSpPr txBox="1">
            <a:spLocks noChangeArrowheads="1"/>
          </p:cNvSpPr>
          <p:nvPr/>
        </p:nvSpPr>
        <p:spPr bwMode="auto">
          <a:xfrm>
            <a:off x="457200" y="5270500"/>
            <a:ext cx="2779928" cy="400110"/>
          </a:xfrm>
          <a:prstGeom prst="rect">
            <a:avLst/>
          </a:prstGeom>
          <a:noFill/>
          <a:ln w="9525">
            <a:noFill/>
            <a:miter lim="800000"/>
            <a:headEnd/>
            <a:tailEnd/>
          </a:ln>
        </p:spPr>
        <p:txBody>
          <a:bodyPr wrap="square">
            <a:spAutoFit/>
          </a:bodyPr>
          <a:lstStyle/>
          <a:p>
            <a:pPr eaLnBrk="1" hangingPunct="1"/>
            <a:r>
              <a:rPr lang="en-US" sz="2000" dirty="0">
                <a:latin typeface="Arial" charset="0"/>
              </a:rPr>
              <a:t>Movement</a:t>
            </a:r>
            <a:r>
              <a:rPr lang="en-US" sz="2000" b="1" dirty="0">
                <a:latin typeface="Arial" charset="0"/>
              </a:rPr>
              <a:t> </a:t>
            </a:r>
            <a:r>
              <a:rPr lang="en-US" sz="2000" dirty="0">
                <a:latin typeface="Arial" charset="0"/>
              </a:rPr>
              <a:t>Capabilities</a:t>
            </a:r>
          </a:p>
        </p:txBody>
      </p:sp>
      <p:sp>
        <p:nvSpPr>
          <p:cNvPr id="12" name="Text Box 7"/>
          <p:cNvSpPr txBox="1">
            <a:spLocks noChangeArrowheads="1"/>
          </p:cNvSpPr>
          <p:nvPr/>
        </p:nvSpPr>
        <p:spPr bwMode="auto">
          <a:xfrm>
            <a:off x="457200" y="2717800"/>
            <a:ext cx="3124200" cy="400110"/>
          </a:xfrm>
          <a:prstGeom prst="rect">
            <a:avLst/>
          </a:prstGeom>
          <a:noFill/>
          <a:ln w="9525">
            <a:noFill/>
            <a:miter lim="800000"/>
            <a:headEnd/>
            <a:tailEnd/>
          </a:ln>
        </p:spPr>
        <p:txBody>
          <a:bodyPr wrap="square">
            <a:spAutoFit/>
          </a:bodyPr>
          <a:lstStyle/>
          <a:p>
            <a:pPr eaLnBrk="1" hangingPunct="1"/>
            <a:r>
              <a:rPr lang="en-US" sz="2000" dirty="0">
                <a:latin typeface="Arial" charset="0"/>
              </a:rPr>
              <a:t>Insulation Rating- Hour</a:t>
            </a:r>
          </a:p>
        </p:txBody>
      </p:sp>
      <p:sp>
        <p:nvSpPr>
          <p:cNvPr id="13" name="Text Box 8"/>
          <p:cNvSpPr txBox="1">
            <a:spLocks noChangeArrowheads="1"/>
          </p:cNvSpPr>
          <p:nvPr/>
        </p:nvSpPr>
        <p:spPr bwMode="auto">
          <a:xfrm>
            <a:off x="3962400" y="2717800"/>
            <a:ext cx="4648200" cy="1323439"/>
          </a:xfrm>
          <a:prstGeom prst="rect">
            <a:avLst/>
          </a:prstGeom>
          <a:noFill/>
          <a:ln w="9525">
            <a:noFill/>
            <a:miter lim="800000"/>
            <a:headEnd/>
            <a:tailEnd/>
          </a:ln>
        </p:spPr>
        <p:txBody>
          <a:bodyPr wrap="square">
            <a:spAutoFit/>
          </a:bodyPr>
          <a:lstStyle/>
          <a:p>
            <a:pPr eaLnBrk="1" hangingPunct="1"/>
            <a:r>
              <a:rPr lang="en-US" sz="2000" dirty="0">
                <a:solidFill>
                  <a:srgbClr val="DA291C"/>
                </a:solidFill>
                <a:latin typeface="Arial" charset="0"/>
              </a:rPr>
              <a:t>(Max temp rise not to exceed 325</a:t>
            </a:r>
            <a:r>
              <a:rPr lang="en-US" sz="2000" dirty="0">
                <a:solidFill>
                  <a:srgbClr val="DA291C"/>
                </a:solidFill>
                <a:latin typeface="Arial" charset="0"/>
                <a:cs typeface="Arial" charset="0"/>
              </a:rPr>
              <a:t>º F max individual or 250º F average above the starting temp on unexposed surface or 1” above)</a:t>
            </a:r>
          </a:p>
        </p:txBody>
      </p:sp>
      <p:sp>
        <p:nvSpPr>
          <p:cNvPr id="14" name="Text Box 9"/>
          <p:cNvSpPr txBox="1">
            <a:spLocks noChangeArrowheads="1"/>
          </p:cNvSpPr>
          <p:nvPr/>
        </p:nvSpPr>
        <p:spPr bwMode="auto">
          <a:xfrm>
            <a:off x="3962400" y="4356100"/>
            <a:ext cx="4419600" cy="707886"/>
          </a:xfrm>
          <a:prstGeom prst="rect">
            <a:avLst/>
          </a:prstGeom>
          <a:noFill/>
          <a:ln w="9525">
            <a:noFill/>
            <a:miter lim="800000"/>
            <a:headEnd/>
            <a:tailEnd/>
          </a:ln>
        </p:spPr>
        <p:txBody>
          <a:bodyPr wrap="square">
            <a:spAutoFit/>
          </a:bodyPr>
          <a:lstStyle/>
          <a:p>
            <a:pPr eaLnBrk="1" hangingPunct="1"/>
            <a:r>
              <a:rPr lang="en-US" sz="2000" dirty="0">
                <a:solidFill>
                  <a:srgbClr val="DA291C"/>
                </a:solidFill>
                <a:latin typeface="Arial" charset="0"/>
              </a:rPr>
              <a:t>Measure of air leakage in CFM/Linear Ft. @ ambient &amp; 400</a:t>
            </a:r>
            <a:r>
              <a:rPr lang="en-US" sz="2000" dirty="0">
                <a:solidFill>
                  <a:srgbClr val="DA291C"/>
                </a:solidFill>
                <a:latin typeface="Arial" charset="0"/>
                <a:cs typeface="Arial" charset="0"/>
              </a:rPr>
              <a:t>º F</a:t>
            </a:r>
          </a:p>
        </p:txBody>
      </p:sp>
      <p:sp>
        <p:nvSpPr>
          <p:cNvPr id="15" name="Text Box 10"/>
          <p:cNvSpPr txBox="1">
            <a:spLocks noChangeArrowheads="1"/>
          </p:cNvSpPr>
          <p:nvPr/>
        </p:nvSpPr>
        <p:spPr bwMode="auto">
          <a:xfrm>
            <a:off x="3919538" y="5270500"/>
            <a:ext cx="4919662" cy="400110"/>
          </a:xfrm>
          <a:prstGeom prst="rect">
            <a:avLst/>
          </a:prstGeom>
          <a:noFill/>
          <a:ln w="9525">
            <a:noFill/>
            <a:miter lim="800000"/>
            <a:headEnd/>
            <a:tailEnd/>
          </a:ln>
        </p:spPr>
        <p:txBody>
          <a:bodyPr wrap="square">
            <a:spAutoFit/>
          </a:bodyPr>
          <a:lstStyle/>
          <a:p>
            <a:pPr eaLnBrk="1" hangingPunct="1"/>
            <a:r>
              <a:rPr lang="en-US" sz="2000" dirty="0">
                <a:solidFill>
                  <a:srgbClr val="DA291C"/>
                </a:solidFill>
                <a:latin typeface="Arial" charset="0"/>
              </a:rPr>
              <a:t>Vertical Shear &amp; Horizontal Movement</a:t>
            </a:r>
          </a:p>
        </p:txBody>
      </p:sp>
      <p:sp>
        <p:nvSpPr>
          <p:cNvPr id="16" name="TextBox 15"/>
          <p:cNvSpPr txBox="1"/>
          <p:nvPr/>
        </p:nvSpPr>
        <p:spPr>
          <a:xfrm>
            <a:off x="4800600" y="60325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8686800" cy="1143000"/>
          </a:xfrm>
        </p:spPr>
        <p:txBody>
          <a:bodyPr>
            <a:normAutofit/>
          </a:bodyPr>
          <a:lstStyle/>
          <a:p>
            <a:pPr algn="l"/>
            <a:r>
              <a:rPr lang="en-US" sz="4000" dirty="0" smtClean="0"/>
              <a:t>Understanding Designs</a:t>
            </a:r>
            <a:endParaRPr lang="en-US" sz="4000" dirty="0"/>
          </a:p>
        </p:txBody>
      </p:sp>
      <p:sp>
        <p:nvSpPr>
          <p:cNvPr id="17" name="Text Box 3"/>
          <p:cNvSpPr txBox="1">
            <a:spLocks noChangeArrowheads="1"/>
          </p:cNvSpPr>
          <p:nvPr/>
        </p:nvSpPr>
        <p:spPr bwMode="auto">
          <a:xfrm>
            <a:off x="914400" y="901700"/>
            <a:ext cx="2971800" cy="1323439"/>
          </a:xfrm>
          <a:prstGeom prst="rect">
            <a:avLst/>
          </a:prstGeom>
          <a:noFill/>
          <a:ln w="9525">
            <a:noFill/>
            <a:miter lim="800000"/>
            <a:headEnd/>
            <a:tailEnd/>
          </a:ln>
        </p:spPr>
        <p:txBody>
          <a:bodyPr wrap="square">
            <a:spAutoFit/>
          </a:bodyPr>
          <a:lstStyle/>
          <a:p>
            <a:pPr algn="ctr" eaLnBrk="1" hangingPunct="1"/>
            <a:r>
              <a:rPr lang="en-US" sz="2000" b="1" dirty="0">
                <a:latin typeface="Arial" charset="0"/>
              </a:rPr>
              <a:t>F- Rating- </a:t>
            </a:r>
            <a:r>
              <a:rPr lang="en-US" sz="2000" b="1" dirty="0" smtClean="0">
                <a:latin typeface="Arial" charset="0"/>
              </a:rPr>
              <a:t>Hour</a:t>
            </a:r>
          </a:p>
          <a:p>
            <a:pPr algn="ctr"/>
            <a:r>
              <a:rPr lang="en-US" sz="2000" b="1" dirty="0" smtClean="0">
                <a:latin typeface="Arial" charset="0"/>
              </a:rPr>
              <a:t>Integrity Rating- Hour</a:t>
            </a:r>
          </a:p>
          <a:p>
            <a:pPr algn="ctr" eaLnBrk="1" hangingPunct="1"/>
            <a:endParaRPr lang="en-US" sz="2000" b="1" dirty="0">
              <a:latin typeface="Arial" charset="0"/>
            </a:endParaRPr>
          </a:p>
          <a:p>
            <a:pPr algn="ctr" eaLnBrk="1" hangingPunct="1"/>
            <a:endParaRPr lang="en-US" sz="2000" b="1" dirty="0">
              <a:latin typeface="Arial" charset="0"/>
            </a:endParaRPr>
          </a:p>
        </p:txBody>
      </p:sp>
      <p:sp>
        <p:nvSpPr>
          <p:cNvPr id="18" name="Text Box 4"/>
          <p:cNvSpPr txBox="1">
            <a:spLocks noChangeArrowheads="1"/>
          </p:cNvSpPr>
          <p:nvPr/>
        </p:nvSpPr>
        <p:spPr bwMode="auto">
          <a:xfrm>
            <a:off x="4724400" y="901700"/>
            <a:ext cx="4419600" cy="1015663"/>
          </a:xfrm>
          <a:prstGeom prst="rect">
            <a:avLst/>
          </a:prstGeom>
          <a:noFill/>
          <a:ln w="9525">
            <a:noFill/>
            <a:miter lim="800000"/>
            <a:headEnd/>
            <a:tailEnd/>
          </a:ln>
        </p:spPr>
        <p:txBody>
          <a:bodyPr wrap="square">
            <a:spAutoFit/>
          </a:bodyPr>
          <a:lstStyle/>
          <a:p>
            <a:pPr algn="ctr" eaLnBrk="1" hangingPunct="1"/>
            <a:r>
              <a:rPr lang="en-US" sz="2000" b="1" dirty="0">
                <a:solidFill>
                  <a:srgbClr val="DA291C"/>
                </a:solidFill>
                <a:latin typeface="Arial" charset="0"/>
              </a:rPr>
              <a:t>(Interior Spread per ASTM E 2307</a:t>
            </a:r>
            <a:r>
              <a:rPr lang="en-US" sz="2000" b="1" dirty="0" smtClean="0">
                <a:solidFill>
                  <a:srgbClr val="DA291C"/>
                </a:solidFill>
                <a:latin typeface="Arial" charset="0"/>
              </a:rPr>
              <a:t>)</a:t>
            </a:r>
          </a:p>
          <a:p>
            <a:pPr algn="ctr"/>
            <a:r>
              <a:rPr lang="en-US" sz="2000" b="1" dirty="0" smtClean="0">
                <a:solidFill>
                  <a:srgbClr val="DA291C"/>
                </a:solidFill>
                <a:latin typeface="Arial" charset="0"/>
              </a:rPr>
              <a:t>(Interior Spread &amp; Leap Frog)</a:t>
            </a:r>
          </a:p>
          <a:p>
            <a:pPr algn="ctr" eaLnBrk="1" hangingPunct="1"/>
            <a:endParaRPr lang="en-US" sz="2000" b="1" dirty="0">
              <a:solidFill>
                <a:srgbClr val="DA291C"/>
              </a:solidFill>
              <a:latin typeface="Arial" charset="0"/>
            </a:endParaRPr>
          </a:p>
        </p:txBody>
      </p:sp>
      <p:pic>
        <p:nvPicPr>
          <p:cNvPr id="20" name="Picture 6" descr="ulr500"/>
          <p:cNvPicPr>
            <a:picLocks noChangeAspect="1" noChangeArrowheads="1"/>
          </p:cNvPicPr>
          <p:nvPr/>
        </p:nvPicPr>
        <p:blipFill>
          <a:blip r:embed="rId3" cstate="print"/>
          <a:srcRect/>
          <a:stretch>
            <a:fillRect/>
          </a:stretch>
        </p:blipFill>
        <p:spPr bwMode="auto">
          <a:xfrm>
            <a:off x="762000" y="1747329"/>
            <a:ext cx="3505200" cy="3383979"/>
          </a:xfrm>
          <a:prstGeom prst="rect">
            <a:avLst/>
          </a:prstGeom>
          <a:noFill/>
          <a:ln w="9525">
            <a:noFill/>
            <a:miter lim="800000"/>
            <a:headEnd/>
            <a:tailEnd/>
          </a:ln>
        </p:spPr>
      </p:pic>
      <p:pic>
        <p:nvPicPr>
          <p:cNvPr id="21" name="Picture 7" descr="ulj277"/>
          <p:cNvPicPr>
            <a:picLocks noChangeAspect="1" noChangeArrowheads="1"/>
          </p:cNvPicPr>
          <p:nvPr/>
        </p:nvPicPr>
        <p:blipFill>
          <a:blip r:embed="rId4" cstate="print"/>
          <a:srcRect/>
          <a:stretch>
            <a:fillRect/>
          </a:stretch>
        </p:blipFill>
        <p:spPr bwMode="auto">
          <a:xfrm>
            <a:off x="5118100" y="1722945"/>
            <a:ext cx="3429000" cy="3408363"/>
          </a:xfrm>
          <a:prstGeom prst="rect">
            <a:avLst/>
          </a:prstGeom>
          <a:noFill/>
          <a:ln w="9525">
            <a:noFill/>
            <a:miter lim="800000"/>
            <a:headEnd/>
            <a:tailEnd/>
          </a:ln>
        </p:spPr>
      </p:pic>
      <p:sp>
        <p:nvSpPr>
          <p:cNvPr id="22" name="Rectangle 8"/>
          <p:cNvSpPr>
            <a:spLocks noChangeArrowheads="1"/>
          </p:cNvSpPr>
          <p:nvPr/>
        </p:nvSpPr>
        <p:spPr bwMode="auto">
          <a:xfrm>
            <a:off x="762000" y="5174275"/>
            <a:ext cx="3505200" cy="615553"/>
          </a:xfrm>
          <a:prstGeom prst="rect">
            <a:avLst/>
          </a:prstGeom>
          <a:noFill/>
          <a:ln w="9525">
            <a:noFill/>
            <a:miter lim="800000"/>
            <a:headEnd/>
            <a:tailEnd/>
          </a:ln>
        </p:spPr>
        <p:txBody>
          <a:bodyPr wrap="square" anchor="ctr">
            <a:spAutoFit/>
          </a:bodyPr>
          <a:lstStyle/>
          <a:p>
            <a:pPr algn="ctr">
              <a:spcBef>
                <a:spcPct val="50000"/>
              </a:spcBef>
              <a:buClr>
                <a:schemeClr val="tx1"/>
              </a:buClr>
            </a:pPr>
            <a:r>
              <a:rPr lang="en-US" sz="1400" dirty="0">
                <a:latin typeface="Arial" pitchFamily="34" charset="0"/>
                <a:cs typeface="Arial" pitchFamily="34" charset="0"/>
              </a:rPr>
              <a:t>F Rating — 2 Hr</a:t>
            </a:r>
          </a:p>
          <a:p>
            <a:pPr algn="ctr"/>
            <a:endParaRPr lang="en-US" sz="2000" dirty="0"/>
          </a:p>
        </p:txBody>
      </p:sp>
      <p:sp>
        <p:nvSpPr>
          <p:cNvPr id="23" name="Rectangle 9"/>
          <p:cNvSpPr>
            <a:spLocks noChangeArrowheads="1"/>
          </p:cNvSpPr>
          <p:nvPr/>
        </p:nvSpPr>
        <p:spPr bwMode="auto">
          <a:xfrm>
            <a:off x="5432155" y="5340669"/>
            <a:ext cx="2949845" cy="307777"/>
          </a:xfrm>
          <a:prstGeom prst="rect">
            <a:avLst/>
          </a:prstGeom>
          <a:noFill/>
          <a:ln w="9525">
            <a:noFill/>
            <a:miter lim="800000"/>
            <a:headEnd/>
            <a:tailEnd/>
          </a:ln>
        </p:spPr>
        <p:txBody>
          <a:bodyPr wrap="square" anchor="ctr">
            <a:spAutoFit/>
          </a:bodyPr>
          <a:lstStyle/>
          <a:p>
            <a:pPr algn="ctr">
              <a:spcBef>
                <a:spcPct val="50000"/>
              </a:spcBef>
              <a:buClr>
                <a:schemeClr val="tx1"/>
              </a:buClr>
            </a:pPr>
            <a:r>
              <a:rPr lang="en-US" sz="1400" dirty="0">
                <a:latin typeface="Arial" pitchFamily="34" charset="0"/>
                <a:cs typeface="Arial" pitchFamily="34" charset="0"/>
              </a:rPr>
              <a:t>Integrity Ratings — 1-1/2 and 2 Hr </a:t>
            </a:r>
          </a:p>
        </p:txBody>
      </p:sp>
      <p:sp>
        <p:nvSpPr>
          <p:cNvPr id="9" name="TextBox 8"/>
          <p:cNvSpPr txBox="1"/>
          <p:nvPr/>
        </p:nvSpPr>
        <p:spPr>
          <a:xfrm>
            <a:off x="4800600" y="60506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8686800" cy="1143000"/>
          </a:xfrm>
        </p:spPr>
        <p:txBody>
          <a:bodyPr>
            <a:noAutofit/>
          </a:bodyPr>
          <a:lstStyle/>
          <a:p>
            <a:pPr algn="l"/>
            <a:r>
              <a:rPr lang="en-US" sz="4000" dirty="0" smtClean="0"/>
              <a:t>Where are listed systems?</a:t>
            </a:r>
            <a:endParaRPr lang="en-US" sz="4000" dirty="0"/>
          </a:p>
        </p:txBody>
      </p:sp>
      <p:pic>
        <p:nvPicPr>
          <p:cNvPr id="17413" name="Picture 5" descr="http://intertekeenetwork.com/images/Intertek.jpg"/>
          <p:cNvPicPr>
            <a:picLocks noChangeAspect="1" noChangeArrowheads="1"/>
          </p:cNvPicPr>
          <p:nvPr/>
        </p:nvPicPr>
        <p:blipFill>
          <a:blip r:embed="rId3" cstate="print"/>
          <a:srcRect/>
          <a:stretch>
            <a:fillRect/>
          </a:stretch>
        </p:blipFill>
        <p:spPr bwMode="auto">
          <a:xfrm>
            <a:off x="2108823" y="1625384"/>
            <a:ext cx="1472577" cy="685800"/>
          </a:xfrm>
          <a:prstGeom prst="rect">
            <a:avLst/>
          </a:prstGeom>
          <a:noFill/>
        </p:spPr>
      </p:pic>
      <p:pic>
        <p:nvPicPr>
          <p:cNvPr id="17415" name="Picture 7" descr="http://kvar1.com/images/ul_rgb_red.jpg"/>
          <p:cNvPicPr>
            <a:picLocks noChangeAspect="1" noChangeArrowheads="1"/>
          </p:cNvPicPr>
          <p:nvPr/>
        </p:nvPicPr>
        <p:blipFill>
          <a:blip r:embed="rId4" cstate="print"/>
          <a:srcRect/>
          <a:stretch>
            <a:fillRect/>
          </a:stretch>
        </p:blipFill>
        <p:spPr bwMode="auto">
          <a:xfrm>
            <a:off x="254624" y="1371600"/>
            <a:ext cx="1208868" cy="1208869"/>
          </a:xfrm>
          <a:prstGeom prst="rect">
            <a:avLst/>
          </a:prstGeom>
          <a:noFill/>
        </p:spPr>
      </p:pic>
      <p:pic>
        <p:nvPicPr>
          <p:cNvPr id="69634" name="Picture 2"/>
          <p:cNvPicPr>
            <a:picLocks noChangeAspect="1" noChangeArrowheads="1"/>
          </p:cNvPicPr>
          <p:nvPr/>
        </p:nvPicPr>
        <p:blipFill>
          <a:blip r:embed="rId5" cstate="print"/>
          <a:srcRect/>
          <a:stretch>
            <a:fillRect/>
          </a:stretch>
        </p:blipFill>
        <p:spPr bwMode="auto">
          <a:xfrm>
            <a:off x="3908644" y="774700"/>
            <a:ext cx="5025806" cy="5105400"/>
          </a:xfrm>
          <a:prstGeom prst="rect">
            <a:avLst/>
          </a:prstGeom>
          <a:noFill/>
          <a:ln w="9525">
            <a:noFill/>
            <a:miter lim="800000"/>
            <a:headEnd/>
            <a:tailEnd/>
          </a:ln>
        </p:spPr>
      </p:pic>
      <p:sp>
        <p:nvSpPr>
          <p:cNvPr id="8" name="TextBox 7"/>
          <p:cNvSpPr txBox="1"/>
          <p:nvPr/>
        </p:nvSpPr>
        <p:spPr>
          <a:xfrm>
            <a:off x="254624" y="3327400"/>
            <a:ext cx="3326776" cy="1323439"/>
          </a:xfrm>
          <a:prstGeom prst="rect">
            <a:avLst/>
          </a:prstGeom>
          <a:noFill/>
        </p:spPr>
        <p:txBody>
          <a:bodyPr wrap="square" rtlCol="0">
            <a:spAutoFit/>
          </a:bodyPr>
          <a:lstStyle/>
          <a:p>
            <a:pPr algn="ctr">
              <a:spcBef>
                <a:spcPct val="50000"/>
              </a:spcBef>
            </a:pPr>
            <a:r>
              <a:rPr lang="en-US" sz="2000" dirty="0" smtClean="0">
                <a:latin typeface="Arial" pitchFamily="34" charset="0"/>
                <a:cs typeface="Arial" pitchFamily="34" charset="0"/>
              </a:rPr>
              <a:t>Within these two directories there are over 275 tested and listed perimeter fire containment systems. </a:t>
            </a:r>
            <a:endParaRPr lang="en-US" sz="2000" dirty="0">
              <a:latin typeface="Arial" pitchFamily="34" charset="0"/>
              <a:cs typeface="Arial" pitchFamily="34" charset="0"/>
            </a:endParaRPr>
          </a:p>
        </p:txBody>
      </p:sp>
      <p:sp>
        <p:nvSpPr>
          <p:cNvPr id="7" name="TextBox 6"/>
          <p:cNvSpPr txBox="1"/>
          <p:nvPr/>
        </p:nvSpPr>
        <p:spPr>
          <a:xfrm>
            <a:off x="4800600" y="60506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744"/>
            <a:ext cx="4305300" cy="1143000"/>
          </a:xfrm>
        </p:spPr>
        <p:txBody>
          <a:bodyPr>
            <a:normAutofit fontScale="90000"/>
          </a:bodyPr>
          <a:lstStyle/>
          <a:p>
            <a:pPr algn="l"/>
            <a:r>
              <a:rPr lang="en-US" dirty="0" smtClean="0">
                <a:solidFill>
                  <a:schemeClr val="bg1">
                    <a:lumMod val="50000"/>
                  </a:schemeClr>
                </a:solidFill>
              </a:rPr>
              <a:t>The Balanced Approach</a:t>
            </a:r>
            <a:endParaRPr lang="en-US" dirty="0">
              <a:solidFill>
                <a:schemeClr val="bg1">
                  <a:lumMod val="50000"/>
                </a:schemeClr>
              </a:solidFill>
            </a:endParaRPr>
          </a:p>
        </p:txBody>
      </p:sp>
      <p:sp>
        <p:nvSpPr>
          <p:cNvPr id="6" name="AutoShape 2"/>
          <p:cNvSpPr>
            <a:spLocks noChangeArrowheads="1"/>
          </p:cNvSpPr>
          <p:nvPr/>
        </p:nvSpPr>
        <p:spPr bwMode="auto">
          <a:xfrm>
            <a:off x="2514600" y="642244"/>
            <a:ext cx="4191000" cy="3810000"/>
          </a:xfrm>
          <a:prstGeom prst="triangle">
            <a:avLst>
              <a:gd name="adj" fmla="val 50000"/>
            </a:avLst>
          </a:prstGeom>
          <a:solidFill>
            <a:srgbClr val="FF0066"/>
          </a:solidFill>
          <a:ln w="76200">
            <a:solidFill>
              <a:srgbClr val="FF9900"/>
            </a:solidFill>
            <a:miter lim="800000"/>
            <a:headEnd/>
            <a:tailEnd/>
          </a:ln>
        </p:spPr>
        <p:txBody>
          <a:bodyPr wrap="none" anchor="ctr"/>
          <a:lstStyle/>
          <a:p>
            <a:endParaRPr lang="en-US" dirty="0"/>
          </a:p>
        </p:txBody>
      </p:sp>
      <p:sp>
        <p:nvSpPr>
          <p:cNvPr id="8" name="Text Box 4"/>
          <p:cNvSpPr txBox="1">
            <a:spLocks noChangeArrowheads="1"/>
          </p:cNvSpPr>
          <p:nvPr/>
        </p:nvSpPr>
        <p:spPr bwMode="auto">
          <a:xfrm>
            <a:off x="0" y="261244"/>
            <a:ext cx="9144000" cy="369332"/>
          </a:xfrm>
          <a:prstGeom prst="rect">
            <a:avLst/>
          </a:prstGeom>
          <a:noFill/>
          <a:ln w="9525">
            <a:noFill/>
            <a:miter lim="800000"/>
            <a:headEnd/>
            <a:tailEnd/>
          </a:ln>
        </p:spPr>
        <p:txBody>
          <a:bodyPr wrap="square">
            <a:spAutoFit/>
          </a:bodyPr>
          <a:lstStyle/>
          <a:p>
            <a:pPr algn="ctr">
              <a:spcBef>
                <a:spcPct val="50000"/>
              </a:spcBef>
            </a:pPr>
            <a:r>
              <a:rPr lang="en-US" b="1" dirty="0">
                <a:solidFill>
                  <a:srgbClr val="612141"/>
                </a:solidFill>
                <a:latin typeface="Arial" pitchFamily="34" charset="0"/>
                <a:cs typeface="Arial" pitchFamily="34" charset="0"/>
              </a:rPr>
              <a:t>DETECTION</a:t>
            </a:r>
            <a:endParaRPr lang="en-US" dirty="0">
              <a:solidFill>
                <a:srgbClr val="612141"/>
              </a:solidFill>
              <a:latin typeface="Arial" pitchFamily="34" charset="0"/>
              <a:cs typeface="Arial" pitchFamily="34" charset="0"/>
            </a:endParaRPr>
          </a:p>
        </p:txBody>
      </p:sp>
      <p:sp>
        <p:nvSpPr>
          <p:cNvPr id="9" name="Oval 6"/>
          <p:cNvSpPr>
            <a:spLocks noChangeArrowheads="1"/>
          </p:cNvSpPr>
          <p:nvPr/>
        </p:nvSpPr>
        <p:spPr bwMode="auto">
          <a:xfrm>
            <a:off x="1930400" y="4452244"/>
            <a:ext cx="965200" cy="935212"/>
          </a:xfrm>
          <a:prstGeom prst="ellipse">
            <a:avLst/>
          </a:prstGeom>
          <a:solidFill>
            <a:schemeClr val="bg1"/>
          </a:solidFill>
          <a:ln w="57150">
            <a:solidFill>
              <a:srgbClr val="FF9900"/>
            </a:solidFill>
            <a:round/>
            <a:headEnd/>
            <a:tailEnd/>
          </a:ln>
        </p:spPr>
        <p:txBody>
          <a:bodyPr wrap="none" anchor="ctr"/>
          <a:lstStyle/>
          <a:p>
            <a:endParaRPr lang="en-US" dirty="0"/>
          </a:p>
        </p:txBody>
      </p:sp>
      <p:pic>
        <p:nvPicPr>
          <p:cNvPr id="10" name="Picture 7" descr=" therm good flame"/>
          <p:cNvPicPr>
            <a:picLocks noChangeAspect="1" noChangeArrowheads="1"/>
          </p:cNvPicPr>
          <p:nvPr/>
        </p:nvPicPr>
        <p:blipFill>
          <a:blip r:embed="rId3" cstate="print">
            <a:lum bright="-4000" contrast="12000"/>
          </a:blip>
          <a:srcRect/>
          <a:stretch>
            <a:fillRect/>
          </a:stretch>
        </p:blipFill>
        <p:spPr bwMode="auto">
          <a:xfrm>
            <a:off x="2212164" y="4638397"/>
            <a:ext cx="328623" cy="654175"/>
          </a:xfrm>
          <a:prstGeom prst="rect">
            <a:avLst/>
          </a:prstGeom>
          <a:noFill/>
          <a:ln w="9525">
            <a:noFill/>
            <a:miter lim="800000"/>
            <a:headEnd/>
            <a:tailEnd/>
          </a:ln>
        </p:spPr>
      </p:pic>
      <p:grpSp>
        <p:nvGrpSpPr>
          <p:cNvPr id="3" name="Group 9"/>
          <p:cNvGrpSpPr>
            <a:grpSpLocks/>
          </p:cNvGrpSpPr>
          <p:nvPr/>
        </p:nvGrpSpPr>
        <p:grpSpPr bwMode="auto">
          <a:xfrm>
            <a:off x="6134100" y="3766444"/>
            <a:ext cx="3009900" cy="827088"/>
            <a:chOff x="3576" y="3744"/>
            <a:chExt cx="1896" cy="521"/>
          </a:xfrm>
        </p:grpSpPr>
        <p:sp>
          <p:nvSpPr>
            <p:cNvPr id="13" name="Text Box 10"/>
            <p:cNvSpPr txBox="1">
              <a:spLocks noChangeArrowheads="1"/>
            </p:cNvSpPr>
            <p:nvPr/>
          </p:nvSpPr>
          <p:spPr bwMode="auto">
            <a:xfrm>
              <a:off x="3984" y="4032"/>
              <a:ext cx="1488" cy="233"/>
            </a:xfrm>
            <a:prstGeom prst="rect">
              <a:avLst/>
            </a:prstGeom>
            <a:noFill/>
            <a:ln w="9525">
              <a:noFill/>
              <a:miter lim="800000"/>
              <a:headEnd/>
              <a:tailEnd/>
            </a:ln>
          </p:spPr>
          <p:txBody>
            <a:bodyPr wrap="square">
              <a:spAutoFit/>
            </a:bodyPr>
            <a:lstStyle/>
            <a:p>
              <a:pPr>
                <a:spcBef>
                  <a:spcPct val="50000"/>
                </a:spcBef>
              </a:pPr>
              <a:r>
                <a:rPr lang="en-US" b="1" dirty="0">
                  <a:solidFill>
                    <a:srgbClr val="A20067"/>
                  </a:solidFill>
                  <a:latin typeface="Arial" pitchFamily="34" charset="0"/>
                  <a:cs typeface="Arial" pitchFamily="34" charset="0"/>
                </a:rPr>
                <a:t>SUPPRESSION</a:t>
              </a:r>
            </a:p>
          </p:txBody>
        </p:sp>
        <p:sp>
          <p:nvSpPr>
            <p:cNvPr id="14" name="Text Box 11"/>
            <p:cNvSpPr txBox="1">
              <a:spLocks noChangeArrowheads="1"/>
            </p:cNvSpPr>
            <p:nvPr/>
          </p:nvSpPr>
          <p:spPr bwMode="auto">
            <a:xfrm>
              <a:off x="3576" y="3744"/>
              <a:ext cx="1752" cy="301"/>
            </a:xfrm>
            <a:prstGeom prst="rect">
              <a:avLst/>
            </a:prstGeom>
            <a:noFill/>
            <a:ln w="9525">
              <a:noFill/>
              <a:miter lim="800000"/>
              <a:headEnd/>
              <a:tailEnd/>
            </a:ln>
          </p:spPr>
          <p:txBody>
            <a:bodyPr wrap="square">
              <a:spAutoFit/>
            </a:bodyPr>
            <a:lstStyle/>
            <a:p>
              <a:pPr algn="ctr">
                <a:spcBef>
                  <a:spcPct val="50000"/>
                </a:spcBef>
              </a:pPr>
              <a:r>
                <a:rPr lang="en-US" sz="2500" b="1" dirty="0">
                  <a:solidFill>
                    <a:srgbClr val="A20067"/>
                  </a:solidFill>
                  <a:latin typeface="Arial" pitchFamily="34" charset="0"/>
                  <a:cs typeface="Arial" pitchFamily="34" charset="0"/>
                </a:rPr>
                <a:t>  </a:t>
              </a:r>
              <a:r>
                <a:rPr lang="en-US" sz="2000" b="1" dirty="0">
                  <a:solidFill>
                    <a:srgbClr val="A20067"/>
                  </a:solidFill>
                  <a:latin typeface="Arial" pitchFamily="34" charset="0"/>
                  <a:cs typeface="Arial" pitchFamily="34" charset="0"/>
                </a:rPr>
                <a:t>Active Systems</a:t>
              </a:r>
              <a:endParaRPr lang="en-US" sz="2400" b="1" dirty="0">
                <a:solidFill>
                  <a:srgbClr val="A20067"/>
                </a:solidFill>
                <a:latin typeface="Arial" pitchFamily="34" charset="0"/>
                <a:cs typeface="Arial" pitchFamily="34" charset="0"/>
              </a:endParaRPr>
            </a:p>
          </p:txBody>
        </p:sp>
      </p:grpSp>
      <p:grpSp>
        <p:nvGrpSpPr>
          <p:cNvPr id="4" name="Group 12"/>
          <p:cNvGrpSpPr>
            <a:grpSpLocks/>
          </p:cNvGrpSpPr>
          <p:nvPr/>
        </p:nvGrpSpPr>
        <p:grpSpPr bwMode="auto">
          <a:xfrm>
            <a:off x="0" y="3732691"/>
            <a:ext cx="2667000" cy="719553"/>
            <a:chOff x="0" y="3744"/>
            <a:chExt cx="1680" cy="453"/>
          </a:xfrm>
        </p:grpSpPr>
        <p:sp>
          <p:nvSpPr>
            <p:cNvPr id="16" name="Text Box 13"/>
            <p:cNvSpPr txBox="1">
              <a:spLocks noChangeArrowheads="1"/>
            </p:cNvSpPr>
            <p:nvPr/>
          </p:nvSpPr>
          <p:spPr bwMode="auto">
            <a:xfrm>
              <a:off x="0" y="3984"/>
              <a:ext cx="1680" cy="213"/>
            </a:xfrm>
            <a:prstGeom prst="rect">
              <a:avLst/>
            </a:prstGeom>
            <a:noFill/>
            <a:ln w="9525">
              <a:noFill/>
              <a:miter lim="800000"/>
              <a:headEnd/>
              <a:tailEnd/>
            </a:ln>
          </p:spPr>
          <p:txBody>
            <a:bodyPr wrap="square">
              <a:spAutoFit/>
            </a:bodyPr>
            <a:lstStyle/>
            <a:p>
              <a:pPr>
                <a:spcBef>
                  <a:spcPct val="50000"/>
                </a:spcBef>
              </a:pPr>
              <a:r>
                <a:rPr lang="en-US" sz="1600" b="1" dirty="0">
                  <a:solidFill>
                    <a:srgbClr val="DA291C"/>
                  </a:solidFill>
                  <a:latin typeface="Arial" pitchFamily="34" charset="0"/>
                  <a:cs typeface="Arial" pitchFamily="34" charset="0"/>
                </a:rPr>
                <a:t>COMPARTMENTATION</a:t>
              </a:r>
              <a:endParaRPr lang="en-US" sz="4400" dirty="0">
                <a:solidFill>
                  <a:srgbClr val="DA291C"/>
                </a:solidFill>
                <a:latin typeface="Arial" pitchFamily="34" charset="0"/>
                <a:cs typeface="Arial" pitchFamily="34" charset="0"/>
              </a:endParaRPr>
            </a:p>
          </p:txBody>
        </p:sp>
        <p:sp>
          <p:nvSpPr>
            <p:cNvPr id="17" name="Text Box 14"/>
            <p:cNvSpPr txBox="1">
              <a:spLocks noChangeArrowheads="1"/>
            </p:cNvSpPr>
            <p:nvPr/>
          </p:nvSpPr>
          <p:spPr bwMode="auto">
            <a:xfrm>
              <a:off x="0" y="3744"/>
              <a:ext cx="1680" cy="252"/>
            </a:xfrm>
            <a:prstGeom prst="rect">
              <a:avLst/>
            </a:prstGeom>
            <a:noFill/>
            <a:ln w="9525">
              <a:noFill/>
              <a:miter lim="800000"/>
              <a:headEnd/>
              <a:tailEnd/>
            </a:ln>
          </p:spPr>
          <p:txBody>
            <a:bodyPr wrap="square">
              <a:spAutoFit/>
            </a:bodyPr>
            <a:lstStyle/>
            <a:p>
              <a:pPr>
                <a:spcBef>
                  <a:spcPct val="50000"/>
                </a:spcBef>
              </a:pPr>
              <a:r>
                <a:rPr lang="en-US" sz="2000" b="1" dirty="0">
                  <a:solidFill>
                    <a:srgbClr val="DA291C"/>
                  </a:solidFill>
                  <a:latin typeface="Arial" pitchFamily="34" charset="0"/>
                  <a:cs typeface="Arial" pitchFamily="34" charset="0"/>
                </a:rPr>
                <a:t>Passive Systems</a:t>
              </a:r>
            </a:p>
          </p:txBody>
        </p:sp>
      </p:grpSp>
      <p:sp>
        <p:nvSpPr>
          <p:cNvPr id="20" name="Oval 5"/>
          <p:cNvSpPr>
            <a:spLocks noChangeArrowheads="1"/>
          </p:cNvSpPr>
          <p:nvPr/>
        </p:nvSpPr>
        <p:spPr bwMode="auto">
          <a:xfrm>
            <a:off x="6134100" y="4593532"/>
            <a:ext cx="876300" cy="926101"/>
          </a:xfrm>
          <a:prstGeom prst="ellipse">
            <a:avLst/>
          </a:prstGeom>
          <a:solidFill>
            <a:schemeClr val="bg1"/>
          </a:solidFill>
          <a:ln w="57150">
            <a:solidFill>
              <a:srgbClr val="FF9900"/>
            </a:solidFill>
            <a:round/>
            <a:headEnd/>
            <a:tailEnd/>
          </a:ln>
        </p:spPr>
        <p:txBody>
          <a:bodyPr wrap="none" anchor="ctr"/>
          <a:lstStyle/>
          <a:p>
            <a:endParaRPr lang="en-US" dirty="0"/>
          </a:p>
        </p:txBody>
      </p:sp>
      <p:pic>
        <p:nvPicPr>
          <p:cNvPr id="21" name="Picture 8"/>
          <p:cNvPicPr>
            <a:picLocks noChangeAspect="1" noChangeArrowheads="1"/>
          </p:cNvPicPr>
          <p:nvPr/>
        </p:nvPicPr>
        <p:blipFill>
          <a:blip r:embed="rId4" cstate="print"/>
          <a:srcRect/>
          <a:stretch>
            <a:fillRect/>
          </a:stretch>
        </p:blipFill>
        <p:spPr bwMode="auto">
          <a:xfrm>
            <a:off x="6362700" y="4733281"/>
            <a:ext cx="419100" cy="699040"/>
          </a:xfrm>
          <a:prstGeom prst="rect">
            <a:avLst/>
          </a:prstGeom>
          <a:noFill/>
          <a:ln w="9525">
            <a:noFill/>
            <a:miter lim="800000"/>
            <a:headEnd/>
            <a:tailEnd/>
          </a:ln>
        </p:spPr>
      </p:pic>
      <p:sp>
        <p:nvSpPr>
          <p:cNvPr id="23" name="Oval 15"/>
          <p:cNvSpPr>
            <a:spLocks noChangeArrowheads="1"/>
          </p:cNvSpPr>
          <p:nvPr/>
        </p:nvSpPr>
        <p:spPr bwMode="auto">
          <a:xfrm>
            <a:off x="4114800" y="642244"/>
            <a:ext cx="990600" cy="990600"/>
          </a:xfrm>
          <a:prstGeom prst="ellipse">
            <a:avLst/>
          </a:prstGeom>
          <a:solidFill>
            <a:schemeClr val="bg1"/>
          </a:solidFill>
          <a:ln w="69850">
            <a:solidFill>
              <a:srgbClr val="FF9900"/>
            </a:solidFill>
            <a:round/>
            <a:headEnd/>
            <a:tailEnd/>
          </a:ln>
        </p:spPr>
        <p:txBody>
          <a:bodyPr wrap="none" anchor="ctr"/>
          <a:lstStyle/>
          <a:p>
            <a:endParaRPr lang="en-US" dirty="0"/>
          </a:p>
        </p:txBody>
      </p:sp>
      <p:pic>
        <p:nvPicPr>
          <p:cNvPr id="24" name="Picture 16" descr="smokedetector2"/>
          <p:cNvPicPr>
            <a:picLocks noChangeAspect="1" noChangeArrowheads="1"/>
          </p:cNvPicPr>
          <p:nvPr/>
        </p:nvPicPr>
        <p:blipFill>
          <a:blip r:embed="rId5" cstate="print"/>
          <a:srcRect/>
          <a:stretch>
            <a:fillRect/>
          </a:stretch>
        </p:blipFill>
        <p:spPr bwMode="auto">
          <a:xfrm>
            <a:off x="4305300" y="820044"/>
            <a:ext cx="609600" cy="647663"/>
          </a:xfrm>
          <a:prstGeom prst="rect">
            <a:avLst/>
          </a:prstGeom>
          <a:noFill/>
          <a:ln w="9525">
            <a:noFill/>
            <a:miter lim="800000"/>
            <a:headEnd/>
            <a:tailEnd/>
          </a:ln>
        </p:spPr>
      </p:pic>
      <p:sp>
        <p:nvSpPr>
          <p:cNvPr id="18" name="TextBox 17"/>
          <p:cNvSpPr txBox="1"/>
          <p:nvPr/>
        </p:nvSpPr>
        <p:spPr>
          <a:xfrm>
            <a:off x="4800600" y="60579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8686800" cy="1143000"/>
          </a:xfrm>
        </p:spPr>
        <p:txBody>
          <a:bodyPr>
            <a:normAutofit/>
          </a:bodyPr>
          <a:lstStyle/>
          <a:p>
            <a:pPr algn="l"/>
            <a:r>
              <a:rPr lang="en-US" sz="4000" dirty="0" smtClean="0"/>
              <a:t>Engineering Judgments</a:t>
            </a:r>
            <a:endParaRPr lang="en-US" sz="4000" dirty="0"/>
          </a:p>
        </p:txBody>
      </p:sp>
      <p:pic>
        <p:nvPicPr>
          <p:cNvPr id="15" name="Picture 5"/>
          <p:cNvPicPr>
            <a:picLocks noChangeAspect="1" noChangeArrowheads="1"/>
          </p:cNvPicPr>
          <p:nvPr/>
        </p:nvPicPr>
        <p:blipFill>
          <a:blip r:embed="rId3" cstate="print"/>
          <a:srcRect l="16875" t="14844" r="14999" b="6250"/>
          <a:stretch>
            <a:fillRect/>
          </a:stretch>
        </p:blipFill>
        <p:spPr bwMode="auto">
          <a:xfrm>
            <a:off x="1854200" y="574534"/>
            <a:ext cx="5283200" cy="4895521"/>
          </a:xfrm>
          <a:prstGeom prst="rect">
            <a:avLst/>
          </a:prstGeom>
          <a:noFill/>
          <a:ln w="9525">
            <a:noFill/>
            <a:miter lim="800000"/>
            <a:headEnd/>
            <a:tailEnd/>
          </a:ln>
        </p:spPr>
      </p:pic>
      <p:sp>
        <p:nvSpPr>
          <p:cNvPr id="4" name="TextBox 3"/>
          <p:cNvSpPr txBox="1"/>
          <p:nvPr/>
        </p:nvSpPr>
        <p:spPr>
          <a:xfrm>
            <a:off x="4800600" y="6050654"/>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857" y="2677886"/>
            <a:ext cx="5364843" cy="1143000"/>
          </a:xfrm>
        </p:spPr>
        <p:txBody>
          <a:bodyPr>
            <a:noAutofit/>
          </a:bodyPr>
          <a:lstStyle/>
          <a:p>
            <a:r>
              <a:rPr lang="en-US" sz="8800" dirty="0" smtClean="0"/>
              <a:t>Questions?</a:t>
            </a:r>
            <a:endParaRPr lang="en-US" sz="8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85"/>
            <a:ext cx="8229600" cy="1143000"/>
          </a:xfrm>
        </p:spPr>
        <p:txBody>
          <a:bodyPr/>
          <a:lstStyle/>
          <a:p>
            <a:r>
              <a:rPr lang="en-US" dirty="0" smtClean="0"/>
              <a:t>Contact Information</a:t>
            </a:r>
            <a:endParaRPr lang="en-US" dirty="0"/>
          </a:p>
        </p:txBody>
      </p:sp>
      <p:sp>
        <p:nvSpPr>
          <p:cNvPr id="4" name="Content Placeholder 3"/>
          <p:cNvSpPr>
            <a:spLocks noGrp="1"/>
          </p:cNvSpPr>
          <p:nvPr>
            <p:ph idx="1"/>
          </p:nvPr>
        </p:nvSpPr>
        <p:spPr>
          <a:xfrm>
            <a:off x="457200" y="885932"/>
            <a:ext cx="7137400" cy="4025900"/>
          </a:xfrm>
        </p:spPr>
        <p:txBody>
          <a:bodyPr>
            <a:normAutofit/>
          </a:bodyPr>
          <a:lstStyle/>
          <a:p>
            <a:pPr>
              <a:buNone/>
            </a:pPr>
            <a:endParaRPr lang="en-US" sz="2800" dirty="0" smtClean="0"/>
          </a:p>
          <a:p>
            <a:pPr>
              <a:buNone/>
            </a:pPr>
            <a:r>
              <a:rPr lang="en-US" sz="1800" b="1" dirty="0" smtClean="0">
                <a:latin typeface="Arial" pitchFamily="34" charset="0"/>
                <a:cs typeface="Arial" pitchFamily="34" charset="0"/>
              </a:rPr>
              <a:t>Angela M. Ogino, LEED AP</a:t>
            </a:r>
          </a:p>
          <a:p>
            <a:pPr>
              <a:buNone/>
            </a:pPr>
            <a:r>
              <a:rPr lang="en-US" sz="1800" dirty="0" smtClean="0">
                <a:latin typeface="Arial" pitchFamily="34" charset="0"/>
                <a:cs typeface="Arial" pitchFamily="34" charset="0"/>
              </a:rPr>
              <a:t>Technical Services Leader </a:t>
            </a:r>
          </a:p>
          <a:p>
            <a:pPr>
              <a:buNone/>
            </a:pPr>
            <a:r>
              <a:rPr lang="en-US" sz="1800" b="1" dirty="0" smtClean="0">
                <a:latin typeface="Arial" pitchFamily="34" charset="0"/>
                <a:cs typeface="Arial" pitchFamily="34" charset="0"/>
              </a:rPr>
              <a:t>Thermafiber, Inc. </a:t>
            </a:r>
            <a:r>
              <a:rPr lang="en-US" sz="1800" b="1" dirty="0" err="1" smtClean="0">
                <a:latin typeface="Arial" pitchFamily="34" charset="0"/>
                <a:cs typeface="Arial" pitchFamily="34" charset="0"/>
              </a:rPr>
              <a:t>Insolutions</a:t>
            </a:r>
            <a:r>
              <a:rPr lang="en-US" sz="1800" b="1" baseline="30000" dirty="0" smtClean="0">
                <a:latin typeface="Arial" pitchFamily="34" charset="0"/>
                <a:cs typeface="Arial" pitchFamily="34" charset="0"/>
              </a:rPr>
              <a:t>®</a:t>
            </a:r>
          </a:p>
          <a:p>
            <a:pPr>
              <a:buNone/>
            </a:pPr>
            <a:r>
              <a:rPr lang="en-US" sz="1800" dirty="0" smtClean="0">
                <a:latin typeface="Arial" pitchFamily="34" charset="0"/>
                <a:cs typeface="Arial" pitchFamily="34" charset="0"/>
              </a:rPr>
              <a:t>(260) 569-8229</a:t>
            </a:r>
          </a:p>
          <a:p>
            <a:pPr>
              <a:buNone/>
            </a:pPr>
            <a:r>
              <a:rPr lang="en-US" sz="1800" dirty="0" smtClean="0">
                <a:latin typeface="Arial" pitchFamily="34" charset="0"/>
                <a:cs typeface="Arial" pitchFamily="34" charset="0"/>
              </a:rPr>
              <a:t>Email: angela.ogino@owenscorning.com </a:t>
            </a:r>
          </a:p>
          <a:p>
            <a:pPr>
              <a:buNone/>
            </a:pPr>
            <a:r>
              <a:rPr lang="en-US" sz="1800" dirty="0" smtClean="0">
                <a:latin typeface="Arial" pitchFamily="34" charset="0"/>
                <a:cs typeface="Arial" pitchFamily="34" charset="0"/>
              </a:rPr>
              <a:t>www.thermafiber.com</a:t>
            </a:r>
            <a:r>
              <a:rPr lang="en-US" sz="1800" dirty="0" smtClean="0"/>
              <a:t> </a:t>
            </a:r>
            <a:endParaRPr lang="en-US" sz="1800" dirty="0"/>
          </a:p>
        </p:txBody>
      </p:sp>
      <p:pic>
        <p:nvPicPr>
          <p:cNvPr id="124930" name="Picture 2"/>
          <p:cNvPicPr>
            <a:picLocks noChangeAspect="1" noChangeArrowheads="1"/>
          </p:cNvPicPr>
          <p:nvPr/>
        </p:nvPicPr>
        <p:blipFill>
          <a:blip r:embed="rId2"/>
          <a:srcRect/>
          <a:stretch>
            <a:fillRect/>
          </a:stretch>
        </p:blipFill>
        <p:spPr bwMode="auto">
          <a:xfrm>
            <a:off x="6536629" y="1251185"/>
            <a:ext cx="1343133" cy="1647697"/>
          </a:xfrm>
          <a:prstGeom prst="rect">
            <a:avLst/>
          </a:prstGeom>
          <a:noFill/>
          <a:ln w="9525">
            <a:noFill/>
            <a:miter lim="800000"/>
            <a:headEnd/>
            <a:tailEnd/>
          </a:ln>
        </p:spPr>
      </p:pic>
      <p:sp>
        <p:nvSpPr>
          <p:cNvPr id="5" name="Content Placeholder 3"/>
          <p:cNvSpPr txBox="1">
            <a:spLocks/>
          </p:cNvSpPr>
          <p:nvPr/>
        </p:nvSpPr>
        <p:spPr>
          <a:xfrm>
            <a:off x="457200" y="3289300"/>
            <a:ext cx="7137400" cy="2683483"/>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tx1"/>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smtClean="0">
                <a:ln>
                  <a:noFill/>
                </a:ln>
                <a:solidFill>
                  <a:schemeClr val="tx1"/>
                </a:solidFill>
                <a:effectLst/>
                <a:uLnTx/>
                <a:uFillTx/>
                <a:latin typeface="Arial" pitchFamily="34" charset="0"/>
                <a:cs typeface="Arial" pitchFamily="34" charset="0"/>
              </a:rPr>
              <a:t>Melanie Bisson, CSI, CDT</a:t>
            </a:r>
          </a:p>
          <a:p>
            <a:r>
              <a:rPr lang="en-US" dirty="0" smtClean="0">
                <a:latin typeface="Arial" pitchFamily="34" charset="0"/>
                <a:cs typeface="Arial" pitchFamily="34" charset="0"/>
              </a:rPr>
              <a:t>Southeast Territory Sales Manager</a:t>
            </a:r>
          </a:p>
          <a:p>
            <a:pPr marL="342900" indent="-342900">
              <a:spcBef>
                <a:spcPct val="20000"/>
              </a:spcBef>
            </a:pPr>
            <a:r>
              <a:rPr lang="en-US" dirty="0" smtClean="0">
                <a:latin typeface="Arial" pitchFamily="34" charset="0"/>
                <a:cs typeface="Arial" pitchFamily="34" charset="0"/>
              </a:rPr>
              <a:t>Commercial &amp; Residential Solutions</a:t>
            </a:r>
          </a:p>
          <a:p>
            <a:pPr marL="342900" indent="-342900">
              <a:spcBef>
                <a:spcPct val="20000"/>
              </a:spcBef>
            </a:pPr>
            <a:r>
              <a:rPr lang="en-US" b="1" dirty="0" smtClean="0">
                <a:latin typeface="Arial" pitchFamily="34" charset="0"/>
                <a:cs typeface="Arial" pitchFamily="34" charset="0"/>
              </a:rPr>
              <a:t>Roxul USA INC.</a:t>
            </a:r>
          </a:p>
          <a:p>
            <a:r>
              <a:rPr lang="en-US" dirty="0" smtClean="0">
                <a:latin typeface="Arial" pitchFamily="34" charset="0"/>
                <a:cs typeface="Arial" pitchFamily="34" charset="0"/>
              </a:rPr>
              <a:t>(413) 265-8915</a:t>
            </a:r>
          </a:p>
          <a:p>
            <a:r>
              <a:rPr lang="en-US" dirty="0" smtClean="0">
                <a:latin typeface="Arial" pitchFamily="34" charset="0"/>
                <a:cs typeface="Arial" pitchFamily="34" charset="0"/>
              </a:rPr>
              <a:t>Email: melanie.bisson@roxul.com</a:t>
            </a:r>
          </a:p>
          <a:p>
            <a:r>
              <a:rPr lang="en-US" dirty="0" smtClean="0">
                <a:latin typeface="Arial" pitchFamily="34" charset="0"/>
                <a:cs typeface="Arial" pitchFamily="34" charset="0"/>
              </a:rPr>
              <a:t>www.roxul.com</a:t>
            </a:r>
          </a:p>
          <a:p>
            <a:r>
              <a:rPr lang="en-US" dirty="0" smtClean="0"/>
              <a:t> </a:t>
            </a:r>
            <a:endParaRPr kumimoji="0" lang="en-US" sz="1800" b="0" i="0" u="none" strike="noStrike" kern="1200" cap="none" spc="0" normalizeH="0" baseline="0" noProof="0" dirty="0">
              <a:ln>
                <a:noFill/>
              </a:ln>
              <a:solidFill>
                <a:schemeClr val="tx1"/>
              </a:solidFill>
              <a:effectLst/>
              <a:uLnTx/>
              <a:uFillTx/>
              <a:latin typeface="Aria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464" y="3911172"/>
            <a:ext cx="1597637" cy="1597637"/>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 Containment in Multi-Story Buildings</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Presented by ROXUL, INC. and Thermafiber, Inc. (An Owens Corning Company)</a:t>
            </a:r>
          </a:p>
          <a:p>
            <a:r>
              <a:rPr lang="en-US" dirty="0" smtClean="0"/>
              <a:t>February 24, 2016</a:t>
            </a:r>
            <a:endParaRPr lang="en-US" dirty="0" smtClean="0"/>
          </a:p>
        </p:txBody>
      </p:sp>
    </p:spTree>
    <p:extLst>
      <p:ext uri="{BB962C8B-B14F-4D97-AF65-F5344CB8AC3E}">
        <p14:creationId xmlns:p14="http://schemas.microsoft.com/office/powerpoint/2010/main" val="3197343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a:bodyPr>
          <a:lstStyle/>
          <a:p>
            <a:pPr algn="l"/>
            <a:r>
              <a:rPr lang="en-US" dirty="0" smtClean="0">
                <a:solidFill>
                  <a:schemeClr val="bg1">
                    <a:lumMod val="50000"/>
                  </a:schemeClr>
                </a:solidFill>
              </a:rPr>
              <a:t>What do the codes say?</a:t>
            </a:r>
            <a:endParaRPr lang="en-US" dirty="0">
              <a:solidFill>
                <a:schemeClr val="bg1">
                  <a:lumMod val="50000"/>
                </a:schemeClr>
              </a:solidFill>
            </a:endParaRPr>
          </a:p>
        </p:txBody>
      </p:sp>
      <p:pic>
        <p:nvPicPr>
          <p:cNvPr id="12" name="Picture 2"/>
          <p:cNvPicPr>
            <a:picLocks noChangeAspect="1" noChangeArrowheads="1"/>
          </p:cNvPicPr>
          <p:nvPr/>
        </p:nvPicPr>
        <p:blipFill>
          <a:blip r:embed="rId3" cstate="print">
            <a:lum bright="52000" contrast="-70000"/>
          </a:blip>
          <a:srcRect/>
          <a:stretch>
            <a:fillRect/>
          </a:stretch>
        </p:blipFill>
        <p:spPr bwMode="auto">
          <a:xfrm>
            <a:off x="4783512" y="1045026"/>
            <a:ext cx="1918460" cy="4673025"/>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lum bright="56000" contrast="-70000"/>
          </a:blip>
          <a:srcRect/>
          <a:stretch>
            <a:fillRect/>
          </a:stretch>
        </p:blipFill>
        <p:spPr bwMode="auto">
          <a:xfrm>
            <a:off x="783772" y="2035626"/>
            <a:ext cx="2952750" cy="3409950"/>
          </a:xfrm>
          <a:prstGeom prst="rect">
            <a:avLst/>
          </a:prstGeom>
          <a:noFill/>
          <a:ln w="9525">
            <a:noFill/>
            <a:miter lim="800000"/>
            <a:headEnd/>
            <a:tailEnd/>
          </a:ln>
        </p:spPr>
      </p:pic>
      <p:sp>
        <p:nvSpPr>
          <p:cNvPr id="14" name="Text Box 4"/>
          <p:cNvSpPr txBox="1">
            <a:spLocks noChangeArrowheads="1"/>
          </p:cNvSpPr>
          <p:nvPr/>
        </p:nvSpPr>
        <p:spPr bwMode="auto">
          <a:xfrm>
            <a:off x="21772" y="3127251"/>
            <a:ext cx="9144000" cy="584775"/>
          </a:xfrm>
          <a:prstGeom prst="rect">
            <a:avLst/>
          </a:prstGeom>
          <a:noFill/>
          <a:ln w="9525">
            <a:noFill/>
            <a:miter lim="800000"/>
            <a:headEnd/>
            <a:tailEnd/>
          </a:ln>
        </p:spPr>
        <p:txBody>
          <a:bodyPr wrap="square">
            <a:spAutoFit/>
          </a:bodyPr>
          <a:lstStyle/>
          <a:p>
            <a:pPr algn="ctr" eaLnBrk="0" hangingPunct="0">
              <a:spcBef>
                <a:spcPct val="50000"/>
              </a:spcBef>
              <a:buClr>
                <a:schemeClr val="tx1"/>
              </a:buClr>
            </a:pPr>
            <a:r>
              <a:rPr lang="en-US" sz="3200" b="1" dirty="0">
                <a:latin typeface="Arial" pitchFamily="34" charset="0"/>
                <a:cs typeface="Arial" pitchFamily="34" charset="0"/>
              </a:rPr>
              <a:t>What do the Building Codes say?</a:t>
            </a:r>
          </a:p>
        </p:txBody>
      </p:sp>
      <p:sp>
        <p:nvSpPr>
          <p:cNvPr id="6" name="TextBox 5"/>
          <p:cNvSpPr txBox="1"/>
          <p:nvPr/>
        </p:nvSpPr>
        <p:spPr>
          <a:xfrm>
            <a:off x="4800600" y="6057900"/>
            <a:ext cx="4343400" cy="261610"/>
          </a:xfrm>
          <a:prstGeom prst="rect">
            <a:avLst/>
          </a:prstGeom>
          <a:noFill/>
        </p:spPr>
        <p:txBody>
          <a:bodyPr wrap="square" rtlCol="0">
            <a:spAutoFit/>
          </a:bodyPr>
          <a:lstStyle/>
          <a:p>
            <a:pPr algn="r"/>
            <a:r>
              <a:rPr lang="en-US" sz="1100" dirty="0" smtClean="0"/>
              <a:t>©2015 Thermafiber, Inc. An Owens Corning Company </a:t>
            </a:r>
            <a:endParaRPr lang="en-US" sz="11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oxul1">
  <a:themeElements>
    <a:clrScheme name="7_RW_PowerPoint_Template_test_AdPeople 2">
      <a:dk1>
        <a:srgbClr val="000000"/>
      </a:dk1>
      <a:lt1>
        <a:srgbClr val="FFFFFF"/>
      </a:lt1>
      <a:dk2>
        <a:srgbClr val="519531"/>
      </a:dk2>
      <a:lt2>
        <a:srgbClr val="C8C8C8"/>
      </a:lt2>
      <a:accent1>
        <a:srgbClr val="94D3DE"/>
      </a:accent1>
      <a:accent2>
        <a:srgbClr val="E00023"/>
      </a:accent2>
      <a:accent3>
        <a:srgbClr val="FFFFFF"/>
      </a:accent3>
      <a:accent4>
        <a:srgbClr val="000000"/>
      </a:accent4>
      <a:accent5>
        <a:srgbClr val="C8E6EC"/>
      </a:accent5>
      <a:accent6>
        <a:srgbClr val="CB001F"/>
      </a:accent6>
      <a:hlink>
        <a:srgbClr val="003D47"/>
      </a:hlink>
      <a:folHlink>
        <a:srgbClr val="5E5E5E"/>
      </a:folHlink>
    </a:clrScheme>
    <a:fontScheme name="7_RW_PowerPoint_Template_test_AdPeopl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RW_PowerPoint_Template_test_AdPeo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7_RW_PowerPoint_Template_test_AdPeople 2">
        <a:dk1>
          <a:srgbClr val="000000"/>
        </a:dk1>
        <a:lt1>
          <a:srgbClr val="FFFFFF"/>
        </a:lt1>
        <a:dk2>
          <a:srgbClr val="519531"/>
        </a:dk2>
        <a:lt2>
          <a:srgbClr val="C8C8C8"/>
        </a:lt2>
        <a:accent1>
          <a:srgbClr val="94D3DE"/>
        </a:accent1>
        <a:accent2>
          <a:srgbClr val="E00023"/>
        </a:accent2>
        <a:accent3>
          <a:srgbClr val="FFFFFF"/>
        </a:accent3>
        <a:accent4>
          <a:srgbClr val="000000"/>
        </a:accent4>
        <a:accent5>
          <a:srgbClr val="C8E6EC"/>
        </a:accent5>
        <a:accent6>
          <a:srgbClr val="CB001F"/>
        </a:accent6>
        <a:hlink>
          <a:srgbClr val="003D47"/>
        </a:hlink>
        <a:folHlink>
          <a:srgbClr val="5E5E5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oxul1">
  <a:themeElements>
    <a:clrScheme name="7_RW_PowerPoint_Template_test_AdPeople 2">
      <a:dk1>
        <a:srgbClr val="000000"/>
      </a:dk1>
      <a:lt1>
        <a:srgbClr val="FFFFFF"/>
      </a:lt1>
      <a:dk2>
        <a:srgbClr val="519531"/>
      </a:dk2>
      <a:lt2>
        <a:srgbClr val="C8C8C8"/>
      </a:lt2>
      <a:accent1>
        <a:srgbClr val="94D3DE"/>
      </a:accent1>
      <a:accent2>
        <a:srgbClr val="E00023"/>
      </a:accent2>
      <a:accent3>
        <a:srgbClr val="FFFFFF"/>
      </a:accent3>
      <a:accent4>
        <a:srgbClr val="000000"/>
      </a:accent4>
      <a:accent5>
        <a:srgbClr val="C8E6EC"/>
      </a:accent5>
      <a:accent6>
        <a:srgbClr val="CB001F"/>
      </a:accent6>
      <a:hlink>
        <a:srgbClr val="003D47"/>
      </a:hlink>
      <a:folHlink>
        <a:srgbClr val="5E5E5E"/>
      </a:folHlink>
    </a:clrScheme>
    <a:fontScheme name="7_RW_PowerPoint_Template_test_AdPeopl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RW_PowerPoint_Template_test_AdPeo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7_RW_PowerPoint_Template_test_AdPeople 2">
        <a:dk1>
          <a:srgbClr val="000000"/>
        </a:dk1>
        <a:lt1>
          <a:srgbClr val="FFFFFF"/>
        </a:lt1>
        <a:dk2>
          <a:srgbClr val="519531"/>
        </a:dk2>
        <a:lt2>
          <a:srgbClr val="C8C8C8"/>
        </a:lt2>
        <a:accent1>
          <a:srgbClr val="94D3DE"/>
        </a:accent1>
        <a:accent2>
          <a:srgbClr val="E00023"/>
        </a:accent2>
        <a:accent3>
          <a:srgbClr val="FFFFFF"/>
        </a:accent3>
        <a:accent4>
          <a:srgbClr val="000000"/>
        </a:accent4>
        <a:accent5>
          <a:srgbClr val="C8E6EC"/>
        </a:accent5>
        <a:accent6>
          <a:srgbClr val="CB001F"/>
        </a:accent6>
        <a:hlink>
          <a:srgbClr val="003D47"/>
        </a:hlink>
        <a:folHlink>
          <a:srgbClr val="5E5E5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RW_PowerPoint_Template_test_AdPeople">
  <a:themeElements>
    <a:clrScheme name="2_RW_PowerPoint_Template_test_AdPeople 2">
      <a:dk1>
        <a:srgbClr val="000000"/>
      </a:dk1>
      <a:lt1>
        <a:srgbClr val="FFFFFF"/>
      </a:lt1>
      <a:dk2>
        <a:srgbClr val="519531"/>
      </a:dk2>
      <a:lt2>
        <a:srgbClr val="C8C8C8"/>
      </a:lt2>
      <a:accent1>
        <a:srgbClr val="94D3DE"/>
      </a:accent1>
      <a:accent2>
        <a:srgbClr val="E00023"/>
      </a:accent2>
      <a:accent3>
        <a:srgbClr val="FFFFFF"/>
      </a:accent3>
      <a:accent4>
        <a:srgbClr val="000000"/>
      </a:accent4>
      <a:accent5>
        <a:srgbClr val="C8E6EC"/>
      </a:accent5>
      <a:accent6>
        <a:srgbClr val="CB001F"/>
      </a:accent6>
      <a:hlink>
        <a:srgbClr val="003D47"/>
      </a:hlink>
      <a:folHlink>
        <a:srgbClr val="5E5E5E"/>
      </a:folHlink>
    </a:clrScheme>
    <a:fontScheme name="2_RW_PowerPoint_Template_test_AdPeopl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RW_PowerPoint_Template_test_AdPeo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_RW_PowerPoint_Template_test_AdPeople 2">
        <a:dk1>
          <a:srgbClr val="000000"/>
        </a:dk1>
        <a:lt1>
          <a:srgbClr val="FFFFFF"/>
        </a:lt1>
        <a:dk2>
          <a:srgbClr val="519531"/>
        </a:dk2>
        <a:lt2>
          <a:srgbClr val="C8C8C8"/>
        </a:lt2>
        <a:accent1>
          <a:srgbClr val="94D3DE"/>
        </a:accent1>
        <a:accent2>
          <a:srgbClr val="E00023"/>
        </a:accent2>
        <a:accent3>
          <a:srgbClr val="FFFFFF"/>
        </a:accent3>
        <a:accent4>
          <a:srgbClr val="000000"/>
        </a:accent4>
        <a:accent5>
          <a:srgbClr val="C8E6EC"/>
        </a:accent5>
        <a:accent6>
          <a:srgbClr val="CB001F"/>
        </a:accent6>
        <a:hlink>
          <a:srgbClr val="003D47"/>
        </a:hlink>
        <a:folHlink>
          <a:srgbClr val="5E5E5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C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TotalTime>
  <Words>4325</Words>
  <Application>Microsoft Office PowerPoint</Application>
  <PresentationFormat>On-screen Show (4:3)</PresentationFormat>
  <Paragraphs>539</Paragraphs>
  <Slides>83</Slides>
  <Notes>75</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83</vt:i4>
      </vt:variant>
    </vt:vector>
  </HeadingPairs>
  <TitlesOfParts>
    <vt:vector size="96" baseType="lpstr">
      <vt:lpstr>Arial</vt:lpstr>
      <vt:lpstr>Arial Black</vt:lpstr>
      <vt:lpstr>Calibri</vt:lpstr>
      <vt:lpstr>Helvetica</vt:lpstr>
      <vt:lpstr>Impact</vt:lpstr>
      <vt:lpstr>Times</vt:lpstr>
      <vt:lpstr>Times New Roman</vt:lpstr>
      <vt:lpstr>Roxul1</vt:lpstr>
      <vt:lpstr>1_Roxul1</vt:lpstr>
      <vt:lpstr>4_RW_PowerPoint_Template_test_AdPeople</vt:lpstr>
      <vt:lpstr>FCIA</vt:lpstr>
      <vt:lpstr>Clip</vt:lpstr>
      <vt:lpstr>Photo Editor Photo</vt:lpstr>
      <vt:lpstr>Fire Containment in Multi-Story Buildings</vt:lpstr>
      <vt:lpstr>Contact Information</vt:lpstr>
      <vt:lpstr>Agenda &amp; Learning Objectives</vt:lpstr>
      <vt:lpstr>Why is fire containment important?</vt:lpstr>
      <vt:lpstr>Why is fire containment important?</vt:lpstr>
      <vt:lpstr>PowerPoint Presentation</vt:lpstr>
      <vt:lpstr>Fire Containment</vt:lpstr>
      <vt:lpstr>The Balanced Approach</vt:lpstr>
      <vt:lpstr>What do the codes say?</vt:lpstr>
      <vt:lpstr>Building Codes – IBC (2015)</vt:lpstr>
      <vt:lpstr>Building Codes – IBC (2015)</vt:lpstr>
      <vt:lpstr>Building Codes – IBC (2015)</vt:lpstr>
      <vt:lpstr>Building Codes – IBC (2012)</vt:lpstr>
      <vt:lpstr>Extending the Rated Floor to the Wall...</vt:lpstr>
      <vt:lpstr>Fire Performance of Mineral Wool</vt:lpstr>
      <vt:lpstr>Fire Performance of Mineral Wool</vt:lpstr>
      <vt:lpstr>Fire Performance of Mineral Wool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Performance of Mineral Wool</vt:lpstr>
      <vt:lpstr>Fire Performance of Mineral Wool</vt:lpstr>
      <vt:lpstr>PowerPoint Presentation</vt:lpstr>
      <vt:lpstr>Fire Performance of Mineral Wool</vt:lpstr>
      <vt:lpstr>PowerPoint Presentation</vt:lpstr>
      <vt:lpstr>What is Mineral Wool?</vt:lpstr>
      <vt:lpstr>Industry Definition: Mineral Wool</vt:lpstr>
      <vt:lpstr>Why Specify Mineral Wool? </vt:lpstr>
      <vt:lpstr>PowerPoint Presentation</vt:lpstr>
      <vt:lpstr>PowerPoint Presentation</vt:lpstr>
      <vt:lpstr>PowerPoint Presentation</vt:lpstr>
      <vt:lpstr>PowerPoint Presentation</vt:lpstr>
      <vt:lpstr>PowerPoint Presentation</vt:lpstr>
      <vt:lpstr>Paths of Fire Propagation</vt:lpstr>
      <vt:lpstr>PowerPoint Presentation</vt:lpstr>
      <vt:lpstr>PowerPoint Presentation</vt:lpstr>
      <vt:lpstr>PowerPoint Presentation</vt:lpstr>
      <vt:lpstr>PowerPoint Presentation</vt:lpstr>
      <vt:lpstr>PowerPoint Presentation</vt:lpstr>
      <vt:lpstr>Perimeter Fire Containment</vt:lpstr>
      <vt:lpstr>Perimeter Fire Containment</vt:lpstr>
      <vt:lpstr>Basic Design Principles</vt:lpstr>
      <vt:lpstr>Basic Design Principles</vt:lpstr>
      <vt:lpstr>Basic Design Principles</vt:lpstr>
      <vt:lpstr>Basic Design Principles</vt:lpstr>
      <vt:lpstr>Basic Design Principles</vt:lpstr>
      <vt:lpstr>Smoke- The known killer</vt:lpstr>
      <vt:lpstr>Basic Design Principles</vt:lpstr>
      <vt:lpstr>Basic Design Principles</vt:lpstr>
      <vt:lpstr>Basic Design Principles</vt:lpstr>
      <vt:lpstr>Installation</vt:lpstr>
      <vt:lpstr>Installation</vt:lpstr>
      <vt:lpstr>Installation</vt:lpstr>
      <vt:lpstr>Installation</vt:lpstr>
      <vt:lpstr>Installation</vt:lpstr>
      <vt:lpstr>Installation</vt:lpstr>
      <vt:lpstr>Installation</vt:lpstr>
      <vt:lpstr>Installation</vt:lpstr>
      <vt:lpstr>Installation</vt:lpstr>
      <vt:lpstr>Perimeter Fire Containment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Designs</vt:lpstr>
      <vt:lpstr>Understanding Designs</vt:lpstr>
      <vt:lpstr>Where are listed systems?</vt:lpstr>
      <vt:lpstr>Engineering Judgments</vt:lpstr>
      <vt:lpstr>Questions?</vt:lpstr>
      <vt:lpstr>Contact Information</vt:lpstr>
      <vt:lpstr>Fire Containment in Multi-Story Buildings</vt:lpstr>
    </vt:vector>
  </TitlesOfParts>
  <Company>the general design 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 [As Published]</dc:title>
  <dc:creator>Office 2004 Test Drive User</dc:creator>
  <cp:lastModifiedBy>Bill McHugh</cp:lastModifiedBy>
  <cp:revision>125</cp:revision>
  <dcterms:created xsi:type="dcterms:W3CDTF">2014-01-09T17:28:33Z</dcterms:created>
  <dcterms:modified xsi:type="dcterms:W3CDTF">2016-02-24T15:13:20Z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8b1fa44d-3027-4ec2-b60a-48053c82e8af</vt:lpwstr>
  </property>
  <property fmtid="{D5CDD505-2E9C-101B-9397-08002B2CF9AE}" pid="3" name="TitusCorpClassification">
    <vt:lpwstr>Not Applicable</vt:lpwstr>
  </property>
</Properties>
</file>